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sldIdLst>
    <p:sldId id="269" r:id="rId2"/>
    <p:sldId id="273" r:id="rId3"/>
    <p:sldId id="274" r:id="rId4"/>
    <p:sldId id="275" r:id="rId5"/>
    <p:sldId id="276" r:id="rId6"/>
    <p:sldId id="277" r:id="rId7"/>
    <p:sldId id="278" r:id="rId8"/>
    <p:sldId id="279" r:id="rId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5" autoAdjust="0"/>
    <p:restoredTop sz="94420" autoAdjust="0"/>
  </p:normalViewPr>
  <p:slideViewPr>
    <p:cSldViewPr>
      <p:cViewPr varScale="1">
        <p:scale>
          <a:sx n="96" d="100"/>
          <a:sy n="96" d="100"/>
        </p:scale>
        <p:origin x="-3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6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47107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47108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09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7110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47111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12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7113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4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5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711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711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7118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7119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7120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5405527-AC5C-4903-BEB2-1E3ED64820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0FE230-CD80-4741-951F-F4B3573227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8F2DB4-2784-4C8D-B825-ACA6803F72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5F7C1D-3F72-4CAC-9067-1BE1C852C0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5BAB60-C8DB-454F-85E1-61A43C7B56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05871B-9683-4515-8D19-8FCD12A403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D77FB-54D6-4429-AC97-98C06F6C3B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15955E-B5A0-406B-8294-DF7CB05047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AFA232-FE33-4C04-B0DB-AAB1B06C52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7166B-3452-467A-95EB-F87C73FC52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400865-B8D1-4986-841F-5A391A00B5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608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609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609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609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609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A7AA70BB-B57A-431E-BC1A-D7D6606DE00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Convergence Technician Survey- 22 responses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Does entry-level Convergence Technician add value to your company –</a:t>
            </a:r>
          </a:p>
          <a:p>
            <a:pPr lvl="1"/>
            <a:r>
              <a:rPr lang="en-US" sz="2000"/>
              <a:t> 73% yes </a:t>
            </a:r>
          </a:p>
          <a:p>
            <a:pPr lvl="1"/>
            <a:r>
              <a:rPr lang="en-US" sz="2000"/>
              <a:t> 27% no</a:t>
            </a:r>
          </a:p>
          <a:p>
            <a:r>
              <a:rPr lang="en-US" sz="2800"/>
              <a:t>Do you employ people with CT skills –</a:t>
            </a:r>
          </a:p>
          <a:p>
            <a:pPr lvl="1"/>
            <a:r>
              <a:rPr lang="en-US" sz="2400"/>
              <a:t> </a:t>
            </a:r>
            <a:r>
              <a:rPr lang="en-US" sz="2000"/>
              <a:t>64% yes</a:t>
            </a:r>
          </a:p>
          <a:p>
            <a:pPr lvl="1"/>
            <a:r>
              <a:rPr lang="en-US" sz="2000"/>
              <a:t> 36% no</a:t>
            </a:r>
          </a:p>
          <a:p>
            <a:r>
              <a:rPr lang="en-US" sz="2800"/>
              <a:t>How many CT in your company – </a:t>
            </a:r>
          </a:p>
          <a:p>
            <a:pPr lvl="1"/>
            <a:r>
              <a:rPr lang="en-US" sz="2000"/>
              <a:t>Home market – 310</a:t>
            </a:r>
          </a:p>
          <a:p>
            <a:pPr lvl="1"/>
            <a:r>
              <a:rPr lang="en-US" sz="2000"/>
              <a:t>Enterprise market - 131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Convergence Technician Survey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Where companies recruit </a:t>
            </a:r>
            <a:r>
              <a:rPr lang="en-US" sz="2000"/>
              <a:t>(all that apply)</a:t>
            </a:r>
            <a:r>
              <a:rPr lang="en-US"/>
              <a:t> – </a:t>
            </a:r>
          </a:p>
          <a:p>
            <a:pPr lvl="1">
              <a:lnSpc>
                <a:spcPct val="90000"/>
              </a:lnSpc>
            </a:pPr>
            <a:r>
              <a:rPr lang="en-US"/>
              <a:t>10 - Normal job applicant pool</a:t>
            </a:r>
          </a:p>
          <a:p>
            <a:pPr lvl="1">
              <a:lnSpc>
                <a:spcPct val="90000"/>
              </a:lnSpc>
            </a:pPr>
            <a:r>
              <a:rPr lang="en-US"/>
              <a:t>10  - 4-year colleges and universities</a:t>
            </a:r>
          </a:p>
          <a:p>
            <a:pPr lvl="1">
              <a:lnSpc>
                <a:spcPct val="90000"/>
              </a:lnSpc>
            </a:pPr>
            <a:r>
              <a:rPr lang="en-US"/>
              <a:t>6 - From 2-year colleges</a:t>
            </a:r>
          </a:p>
          <a:p>
            <a:pPr lvl="1">
              <a:lnSpc>
                <a:spcPct val="90000"/>
              </a:lnSpc>
            </a:pPr>
            <a:r>
              <a:rPr lang="en-US"/>
              <a:t>9 - From within company</a:t>
            </a:r>
          </a:p>
          <a:p>
            <a:pPr lvl="1">
              <a:lnSpc>
                <a:spcPct val="90000"/>
              </a:lnSpc>
            </a:pPr>
            <a:r>
              <a:rPr lang="en-US"/>
              <a:t>5 – From technical institutes</a:t>
            </a:r>
          </a:p>
          <a:p>
            <a:pPr lvl="1">
              <a:lnSpc>
                <a:spcPct val="90000"/>
              </a:lnSpc>
            </a:pPr>
            <a:r>
              <a:rPr lang="en-US"/>
              <a:t>5 – From military training with degree</a:t>
            </a:r>
          </a:p>
          <a:p>
            <a:pPr lvl="1">
              <a:lnSpc>
                <a:spcPct val="90000"/>
              </a:lnSpc>
            </a:pPr>
            <a:r>
              <a:rPr lang="en-US"/>
              <a:t>3 – From military training with no degree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 lvl="1">
              <a:lnSpc>
                <a:spcPct val="90000"/>
              </a:lnSpc>
            </a:pPr>
            <a:endParaRPr lang="en-US"/>
          </a:p>
          <a:p>
            <a:pPr lvl="1"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Convergence Technician Survey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Minimum education and work experience qualifications required for entry-level CT </a:t>
            </a:r>
            <a:r>
              <a:rPr lang="en-US" sz="2000"/>
              <a:t>(all that apply):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8 – 2-yr degree with prior work experience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9 – Prior work experience with no degree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5 – Bachelor’s degree with prior experience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2 – Bachelor’s degree with no experience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5 – Military experience with no degree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3 – 2-yr degree with no experience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4 – Military experience with degree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Convergence Technician Survey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Number of CTs hired in past year: 450 (last year this number was 37)</a:t>
            </a:r>
          </a:p>
          <a:p>
            <a:r>
              <a:rPr lang="en-US" sz="2800"/>
              <a:t>No. of CTs with 2-year degree to be hired in next:</a:t>
            </a:r>
          </a:p>
          <a:p>
            <a:pPr lvl="1"/>
            <a:r>
              <a:rPr lang="en-US" sz="2400"/>
              <a:t>Month to 1 yr – 352 (last year was 66)</a:t>
            </a:r>
          </a:p>
          <a:p>
            <a:pPr lvl="1"/>
            <a:r>
              <a:rPr lang="en-US" sz="2400"/>
              <a:t>1-2 yrs – 488 (last year was 233)</a:t>
            </a:r>
          </a:p>
          <a:p>
            <a:pPr lvl="1"/>
            <a:r>
              <a:rPr lang="en-US" sz="2400"/>
              <a:t>2-3 yrs – 492 (last year was 535)</a:t>
            </a:r>
          </a:p>
          <a:p>
            <a:pPr lvl="1"/>
            <a:r>
              <a:rPr lang="en-US" sz="2400"/>
              <a:t>3-5 yrs – 50 (many didn’t forecast beyond 3 years, last year the response was 825)</a:t>
            </a:r>
          </a:p>
          <a:p>
            <a:pPr lvl="1"/>
            <a:endParaRPr lang="en-US"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Convergence Technician Survey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No. of CTs with certificate to be hired in next:</a:t>
            </a:r>
          </a:p>
          <a:p>
            <a:pPr lvl="1"/>
            <a:r>
              <a:rPr lang="en-US"/>
              <a:t>Month to 1 yr – 1 (last year’s response was 20)</a:t>
            </a:r>
          </a:p>
          <a:p>
            <a:pPr lvl="1"/>
            <a:r>
              <a:rPr lang="en-US"/>
              <a:t>1-2 yrs – 32 (last year was 70)</a:t>
            </a:r>
          </a:p>
          <a:p>
            <a:pPr lvl="1"/>
            <a:r>
              <a:rPr lang="en-US"/>
              <a:t>2-3 yrs – 46 (last year was 144)</a:t>
            </a:r>
          </a:p>
          <a:p>
            <a:pPr lvl="1"/>
            <a:r>
              <a:rPr lang="en-US"/>
              <a:t>3-5 yrs – 37 (last year was 243)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Convergence Technician Survey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Classification for 2-year degreed CT:</a:t>
            </a:r>
          </a:p>
          <a:p>
            <a:pPr lvl="1">
              <a:lnSpc>
                <a:spcPct val="90000"/>
              </a:lnSpc>
            </a:pPr>
            <a:r>
              <a:rPr lang="en-US"/>
              <a:t>37 % (last year 50%) hourly</a:t>
            </a:r>
          </a:p>
          <a:p>
            <a:pPr lvl="1">
              <a:lnSpc>
                <a:spcPct val="90000"/>
              </a:lnSpc>
            </a:pPr>
            <a:r>
              <a:rPr lang="en-US"/>
              <a:t>63% (last year 50%) salaried</a:t>
            </a:r>
          </a:p>
          <a:p>
            <a:pPr>
              <a:lnSpc>
                <a:spcPct val="90000"/>
              </a:lnSpc>
            </a:pPr>
            <a:r>
              <a:rPr lang="en-US"/>
              <a:t>Pay range for CT with 2-yr degree</a:t>
            </a:r>
            <a:r>
              <a:rPr lang="en-US" sz="2800"/>
              <a:t>:</a:t>
            </a:r>
          </a:p>
          <a:p>
            <a:pPr lvl="1">
              <a:lnSpc>
                <a:spcPct val="90000"/>
              </a:lnSpc>
            </a:pPr>
            <a:r>
              <a:rPr lang="en-US"/>
              <a:t>Hourly: $22.25 ave. (range $10-$28)</a:t>
            </a:r>
          </a:p>
          <a:p>
            <a:pPr lvl="1">
              <a:lnSpc>
                <a:spcPct val="90000"/>
              </a:lnSpc>
            </a:pPr>
            <a:r>
              <a:rPr lang="en-US"/>
              <a:t>Weekly: $865 - $1,153</a:t>
            </a:r>
          </a:p>
          <a:p>
            <a:pPr lvl="1">
              <a:lnSpc>
                <a:spcPct val="90000"/>
              </a:lnSpc>
            </a:pPr>
            <a:r>
              <a:rPr lang="en-US"/>
              <a:t>Yearly: $43K ave. (range $30-$60K last year’s range was $34,864 - $40,864)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Convergence Technician Survey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Classification for CT with certificate:</a:t>
            </a:r>
          </a:p>
          <a:p>
            <a:pPr lvl="1">
              <a:lnSpc>
                <a:spcPct val="90000"/>
              </a:lnSpc>
            </a:pPr>
            <a:r>
              <a:rPr lang="en-US"/>
              <a:t>37% (last year 64%) hourly</a:t>
            </a:r>
          </a:p>
          <a:p>
            <a:pPr lvl="1">
              <a:lnSpc>
                <a:spcPct val="90000"/>
              </a:lnSpc>
            </a:pPr>
            <a:r>
              <a:rPr lang="en-US"/>
              <a:t>53% (last year 36%) salaried</a:t>
            </a:r>
          </a:p>
          <a:p>
            <a:pPr>
              <a:lnSpc>
                <a:spcPct val="90000"/>
              </a:lnSpc>
            </a:pPr>
            <a:r>
              <a:rPr lang="en-US"/>
              <a:t>Pay average for CT with certificate:</a:t>
            </a:r>
            <a:endParaRPr lang="en-US" sz="2800"/>
          </a:p>
          <a:p>
            <a:pPr lvl="1">
              <a:lnSpc>
                <a:spcPct val="90000"/>
              </a:lnSpc>
            </a:pPr>
            <a:r>
              <a:rPr lang="en-US"/>
              <a:t>Hourly:$19.25 ave. (range $10 - $30)</a:t>
            </a:r>
          </a:p>
          <a:p>
            <a:pPr lvl="1">
              <a:lnSpc>
                <a:spcPct val="90000"/>
              </a:lnSpc>
            </a:pPr>
            <a:r>
              <a:rPr lang="en-US"/>
              <a:t>Weekly: $576 - $865 range</a:t>
            </a:r>
          </a:p>
          <a:p>
            <a:pPr lvl="1">
              <a:lnSpc>
                <a:spcPct val="90000"/>
              </a:lnSpc>
            </a:pPr>
            <a:r>
              <a:rPr lang="en-US"/>
              <a:t>Yearly: $41K ave. ($20K - $75K range last year’s range was $30,000 - $34,000)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Convergence Technician Survey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Should curriculum include internship or co-op component?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Yes – 89%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No – 11%</a:t>
            </a:r>
          </a:p>
          <a:p>
            <a:pPr>
              <a:lnSpc>
                <a:spcPct val="80000"/>
              </a:lnSpc>
            </a:pPr>
            <a:r>
              <a:rPr lang="en-US" sz="2800"/>
              <a:t>No. of employees in your company: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Less than 10 – 16%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Between 11 and 50 – 11%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Between 51 and 100 – 5%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Between 101 and 500 – 0%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More than 500 – 68%</a:t>
            </a:r>
          </a:p>
          <a:p>
            <a:pPr lvl="1">
              <a:lnSpc>
                <a:spcPct val="80000"/>
              </a:lnSpc>
            </a:pPr>
            <a:endParaRPr 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310</TotalTime>
  <Words>528</Words>
  <Application>Microsoft Office PowerPoint</Application>
  <PresentationFormat>On-screen Show (4:3)</PresentationFormat>
  <Paragraphs>68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Tahoma</vt:lpstr>
      <vt:lpstr>Wingdings</vt:lpstr>
      <vt:lpstr>Blends</vt:lpstr>
      <vt:lpstr>Convergence Technician Survey- 22 responses</vt:lpstr>
      <vt:lpstr>Convergence Technician Survey</vt:lpstr>
      <vt:lpstr>Convergence Technician Survey</vt:lpstr>
      <vt:lpstr>Convergence Technician Survey</vt:lpstr>
      <vt:lpstr>Convergence Technician Survey</vt:lpstr>
      <vt:lpstr>Convergence Technician Survey</vt:lpstr>
      <vt:lpstr>Convergence Technician Survey</vt:lpstr>
      <vt:lpstr>Convergence Technician Survey</vt:lpstr>
    </vt:vector>
  </TitlesOfParts>
  <Manager/>
  <Company>Collin County CCD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CTC Business Advisory Council</dc:title>
  <dc:subject/>
  <dc:creator>Helen Sullivan</dc:creator>
  <cp:keywords/>
  <dc:description/>
  <cp:lastModifiedBy>CCCCD</cp:lastModifiedBy>
  <cp:revision>23</cp:revision>
  <dcterms:created xsi:type="dcterms:W3CDTF">2004-12-13T17:45:33Z</dcterms:created>
  <dcterms:modified xsi:type="dcterms:W3CDTF">2011-07-18T16:42:32Z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TC011368021033</vt:lpwstr>
  </property>
</Properties>
</file>