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271" r:id="rId3"/>
    <p:sldId id="272" r:id="rId4"/>
    <p:sldId id="273" r:id="rId5"/>
    <p:sldId id="274" r:id="rId6"/>
    <p:sldId id="275" r:id="rId7"/>
    <p:sldId id="277" r:id="rId8"/>
    <p:sldId id="276" r:id="rId9"/>
    <p:sldId id="257" r:id="rId10"/>
    <p:sldId id="280" r:id="rId11"/>
    <p:sldId id="281" r:id="rId12"/>
    <p:sldId id="282" r:id="rId13"/>
    <p:sldId id="283" r:id="rId14"/>
    <p:sldId id="284" r:id="rId15"/>
    <p:sldId id="285" r:id="rId16"/>
    <p:sldId id="258" r:id="rId17"/>
    <p:sldId id="286" r:id="rId18"/>
    <p:sldId id="287" r:id="rId19"/>
    <p:sldId id="288" r:id="rId20"/>
    <p:sldId id="305" r:id="rId21"/>
    <p:sldId id="259" r:id="rId22"/>
    <p:sldId id="289" r:id="rId23"/>
    <p:sldId id="290" r:id="rId24"/>
    <p:sldId id="291" r:id="rId25"/>
    <p:sldId id="292" r:id="rId26"/>
    <p:sldId id="293" r:id="rId27"/>
    <p:sldId id="294" r:id="rId28"/>
    <p:sldId id="295" r:id="rId29"/>
    <p:sldId id="296" r:id="rId30"/>
    <p:sldId id="297" r:id="rId31"/>
    <p:sldId id="306" r:id="rId32"/>
    <p:sldId id="261" r:id="rId33"/>
    <p:sldId id="298" r:id="rId34"/>
    <p:sldId id="299" r:id="rId35"/>
    <p:sldId id="260" r:id="rId36"/>
    <p:sldId id="300" r:id="rId37"/>
    <p:sldId id="301" r:id="rId38"/>
    <p:sldId id="262" r:id="rId39"/>
    <p:sldId id="263" r:id="rId40"/>
    <p:sldId id="302" r:id="rId41"/>
    <p:sldId id="264" r:id="rId42"/>
    <p:sldId id="303" r:id="rId43"/>
    <p:sldId id="307" r:id="rId44"/>
    <p:sldId id="304" r:id="rId45"/>
    <p:sldId id="265" r:id="rId46"/>
    <p:sldId id="266" r:id="rId47"/>
    <p:sldId id="269" r:id="rId48"/>
    <p:sldId id="267" r:id="rId49"/>
    <p:sldId id="268" r:id="rId50"/>
    <p:sldId id="270" r:id="rId51"/>
    <p:sldId id="27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86" autoAdjust="0"/>
    <p:restoredTop sz="94660"/>
  </p:normalViewPr>
  <p:slideViewPr>
    <p:cSldViewPr>
      <p:cViewPr varScale="1">
        <p:scale>
          <a:sx n="79" d="100"/>
          <a:sy n="79" d="100"/>
        </p:scale>
        <p:origin x="-62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B8374C-15D2-4276-8A51-A6CDF874F053}" type="datetimeFigureOut">
              <a:rPr lang="en-US" smtClean="0"/>
              <a:t>12/04/01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DC589D-9A2C-4443-B89E-5E7BAA9233FA}" type="slidenum">
              <a:rPr lang="en-US" smtClean="0"/>
              <a:t>‹#›</a:t>
            </a:fld>
            <a:endParaRPr lang="en-US"/>
          </a:p>
        </p:txBody>
      </p:sp>
    </p:spTree>
    <p:extLst>
      <p:ext uri="{BB962C8B-B14F-4D97-AF65-F5344CB8AC3E}">
        <p14:creationId xmlns:p14="http://schemas.microsoft.com/office/powerpoint/2010/main" val="4044757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DC589D-9A2C-4443-B89E-5E7BAA9233FA}"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824486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DC589D-9A2C-4443-B89E-5E7BAA9233FA}"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824486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DC589D-9A2C-4443-B89E-5E7BAA9233FA}" type="slidenum">
              <a:rPr lang="en-US" smtClean="0"/>
              <a:t>49</a:t>
            </a:fld>
            <a:endParaRPr lang="en-US"/>
          </a:p>
        </p:txBody>
      </p:sp>
    </p:spTree>
    <p:extLst>
      <p:ext uri="{BB962C8B-B14F-4D97-AF65-F5344CB8AC3E}">
        <p14:creationId xmlns:p14="http://schemas.microsoft.com/office/powerpoint/2010/main" val="2824486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DC589D-9A2C-4443-B89E-5E7BAA9233FA}" type="slidenum">
              <a:rPr lang="en-US" smtClean="0"/>
              <a:t>50</a:t>
            </a:fld>
            <a:endParaRPr lang="en-US"/>
          </a:p>
        </p:txBody>
      </p:sp>
    </p:spTree>
    <p:extLst>
      <p:ext uri="{BB962C8B-B14F-4D97-AF65-F5344CB8AC3E}">
        <p14:creationId xmlns:p14="http://schemas.microsoft.com/office/powerpoint/2010/main" val="2824486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281360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351355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2498074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276952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327861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Customized by: Brierley</a:t>
            </a:r>
            <a:endParaRPr lang="en-US"/>
          </a:p>
        </p:txBody>
      </p:sp>
      <p:sp>
        <p:nvSpPr>
          <p:cNvPr id="6" name="Footer Placeholder 5"/>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7" name="Slide Number Placeholder 6"/>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3290483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Customized by: Brierley</a:t>
            </a:r>
            <a:endParaRPr lang="en-US"/>
          </a:p>
        </p:txBody>
      </p:sp>
      <p:sp>
        <p:nvSpPr>
          <p:cNvPr id="8" name="Footer Placeholder 7"/>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9" name="Slide Number Placeholder 8"/>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2143728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293394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Customized by: Brierley</a:t>
            </a:r>
            <a:endParaRPr lang="en-US"/>
          </a:p>
        </p:txBody>
      </p:sp>
      <p:sp>
        <p:nvSpPr>
          <p:cNvPr id="3" name="Footer Placeholder 2"/>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4" name="Slide Number Placeholder 3"/>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319900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Customized by: Brierley</a:t>
            </a:r>
            <a:endParaRPr lang="en-US"/>
          </a:p>
        </p:txBody>
      </p:sp>
      <p:sp>
        <p:nvSpPr>
          <p:cNvPr id="6" name="Footer Placeholder 5"/>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7" name="Slide Number Placeholder 6"/>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4042508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Customized by: Brierley</a:t>
            </a:r>
            <a:endParaRPr lang="en-US"/>
          </a:p>
        </p:txBody>
      </p:sp>
      <p:sp>
        <p:nvSpPr>
          <p:cNvPr id="6" name="Footer Placeholder 5"/>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7" name="Slide Number Placeholder 6"/>
          <p:cNvSpPr>
            <a:spLocks noGrp="1"/>
          </p:cNvSpPr>
          <p:nvPr>
            <p:ph type="sldNum" sz="quarter" idx="12"/>
          </p:nvPr>
        </p:nvSpPr>
        <p:spPr/>
        <p:txBody>
          <a:bodyPr/>
          <a:lstStyle/>
          <a:p>
            <a:fld id="{485194F7-FE19-4F29-9E6C-353648E34C44}" type="slidenum">
              <a:rPr lang="en-US" smtClean="0"/>
              <a:t>‹#›</a:t>
            </a:fld>
            <a:endParaRPr lang="en-US"/>
          </a:p>
        </p:txBody>
      </p:sp>
    </p:spTree>
    <p:extLst>
      <p:ext uri="{BB962C8B-B14F-4D97-AF65-F5344CB8AC3E}">
        <p14:creationId xmlns:p14="http://schemas.microsoft.com/office/powerpoint/2010/main" val="827046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Customized by: Brierley</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194F7-FE19-4F29-9E6C-353648E34C44}" type="slidenum">
              <a:rPr lang="en-US" smtClean="0"/>
              <a:t>‹#›</a:t>
            </a:fld>
            <a:endParaRPr lang="en-US"/>
          </a:p>
        </p:txBody>
      </p:sp>
    </p:spTree>
    <p:extLst>
      <p:ext uri="{BB962C8B-B14F-4D97-AF65-F5344CB8AC3E}">
        <p14:creationId xmlns:p14="http://schemas.microsoft.com/office/powerpoint/2010/main" val="79491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Radio Frequency Components, Measurements &amp; Mathematics</a:t>
            </a:r>
            <a:endParaRPr lang="en-US" dirty="0"/>
          </a:p>
        </p:txBody>
      </p:sp>
      <p:sp>
        <p:nvSpPr>
          <p:cNvPr id="3" name="Subtitle 2"/>
          <p:cNvSpPr>
            <a:spLocks noGrp="1"/>
          </p:cNvSpPr>
          <p:nvPr>
            <p:ph type="subTitle" idx="1"/>
          </p:nvPr>
        </p:nvSpPr>
        <p:spPr/>
        <p:txBody>
          <a:bodyPr/>
          <a:lstStyle/>
          <a:p>
            <a:r>
              <a:rPr lang="en-US" smtClean="0"/>
              <a:t>Chapter 03</a:t>
            </a: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a:t>
            </a:fld>
            <a:endParaRPr lang="en-US"/>
          </a:p>
        </p:txBody>
      </p:sp>
    </p:spTree>
    <p:extLst>
      <p:ext uri="{BB962C8B-B14F-4D97-AF65-F5344CB8AC3E}">
        <p14:creationId xmlns:p14="http://schemas.microsoft.com/office/powerpoint/2010/main" val="24265602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Transmitter</a:t>
            </a:r>
            <a:endParaRPr lang="en-US" dirty="0"/>
          </a:p>
        </p:txBody>
      </p:sp>
      <p:sp>
        <p:nvSpPr>
          <p:cNvPr id="3" name="Content Placeholder 2"/>
          <p:cNvSpPr>
            <a:spLocks noGrp="1"/>
          </p:cNvSpPr>
          <p:nvPr>
            <p:ph idx="1"/>
          </p:nvPr>
        </p:nvSpPr>
        <p:spPr/>
        <p:txBody>
          <a:bodyPr>
            <a:normAutofit fontScale="55000" lnSpcReduction="20000"/>
          </a:bodyPr>
          <a:lstStyle/>
          <a:p>
            <a:r>
              <a:rPr lang="en-US" dirty="0">
                <a:ea typeface="Calibri"/>
                <a:cs typeface="Times New Roman"/>
              </a:rPr>
              <a:t>The transmitter is the initial component in the creation of the wireless medium. </a:t>
            </a:r>
            <a:endParaRPr lang="en-US" dirty="0" smtClean="0">
              <a:ea typeface="Calibri"/>
              <a:cs typeface="Times New Roman"/>
            </a:endParaRPr>
          </a:p>
          <a:p>
            <a:pPr marL="0" indent="0">
              <a:buNone/>
            </a:pPr>
            <a:endParaRPr lang="en-US" dirty="0" smtClean="0">
              <a:ea typeface="Calibri"/>
              <a:cs typeface="Times New Roman"/>
            </a:endParaRPr>
          </a:p>
          <a:p>
            <a:r>
              <a:rPr lang="en-US" dirty="0" smtClean="0">
                <a:ea typeface="Calibri"/>
                <a:cs typeface="Times New Roman"/>
              </a:rPr>
              <a:t>The </a:t>
            </a:r>
            <a:r>
              <a:rPr lang="en-US" dirty="0">
                <a:ea typeface="Calibri"/>
                <a:cs typeface="Times New Roman"/>
              </a:rPr>
              <a:t>computer hands the data off to the transmitter, and it is the transmitter’s job </a:t>
            </a:r>
            <a:r>
              <a:rPr lang="en-US" dirty="0" smtClean="0">
                <a:ea typeface="Calibri"/>
                <a:cs typeface="Times New Roman"/>
              </a:rPr>
              <a:t>is to </a:t>
            </a:r>
            <a:r>
              <a:rPr lang="en-US" dirty="0">
                <a:ea typeface="Calibri"/>
                <a:cs typeface="Times New Roman"/>
              </a:rPr>
              <a:t>begin the RF communication</a:t>
            </a:r>
            <a:r>
              <a:rPr lang="en-US" dirty="0" smtClean="0">
                <a:ea typeface="Calibri"/>
                <a:cs typeface="Times New Roman"/>
              </a:rPr>
              <a:t>.</a:t>
            </a:r>
          </a:p>
          <a:p>
            <a:endParaRPr lang="en-US" dirty="0">
              <a:ea typeface="Calibri"/>
              <a:cs typeface="Times New Roman"/>
            </a:endParaRPr>
          </a:p>
          <a:p>
            <a:pPr>
              <a:lnSpc>
                <a:spcPct val="115000"/>
              </a:lnSpc>
              <a:spcBef>
                <a:spcPts val="0"/>
              </a:spcBef>
            </a:pPr>
            <a:r>
              <a:rPr lang="en-US" dirty="0">
                <a:ea typeface="Calibri"/>
                <a:cs typeface="Times New Roman"/>
              </a:rPr>
              <a:t>The transmitter takes the data provided and modifies the AC signal by using a modulation technique to encode the data into the signal. </a:t>
            </a:r>
          </a:p>
          <a:p>
            <a:pPr>
              <a:lnSpc>
                <a:spcPct val="115000"/>
              </a:lnSpc>
              <a:spcBef>
                <a:spcPts val="0"/>
              </a:spcBef>
            </a:pPr>
            <a:r>
              <a:rPr lang="en-US" dirty="0">
                <a:ea typeface="Calibri"/>
                <a:cs typeface="Times New Roman"/>
              </a:rPr>
              <a:t> </a:t>
            </a:r>
          </a:p>
          <a:p>
            <a:pPr>
              <a:lnSpc>
                <a:spcPct val="115000"/>
              </a:lnSpc>
              <a:spcBef>
                <a:spcPts val="0"/>
              </a:spcBef>
            </a:pPr>
            <a:r>
              <a:rPr lang="en-US" dirty="0">
                <a:ea typeface="Calibri"/>
                <a:cs typeface="Times New Roman"/>
              </a:rPr>
              <a:t>This modulated AC signal is now a </a:t>
            </a:r>
            <a:r>
              <a:rPr lang="en-US" b="1" dirty="0">
                <a:solidFill>
                  <a:srgbClr val="FF0000"/>
                </a:solidFill>
                <a:ea typeface="Calibri"/>
                <a:cs typeface="Times New Roman"/>
              </a:rPr>
              <a:t>carrier signal</a:t>
            </a:r>
            <a:r>
              <a:rPr lang="en-US" dirty="0">
                <a:ea typeface="Calibri"/>
                <a:cs typeface="Times New Roman"/>
              </a:rPr>
              <a:t>, containing the data to be transmitted. </a:t>
            </a:r>
          </a:p>
          <a:p>
            <a:pPr>
              <a:lnSpc>
                <a:spcPct val="115000"/>
              </a:lnSpc>
              <a:spcBef>
                <a:spcPts val="0"/>
              </a:spcBef>
            </a:pPr>
            <a:endParaRPr lang="en-US" dirty="0">
              <a:ea typeface="Calibri"/>
              <a:cs typeface="Times New Roman"/>
            </a:endParaRPr>
          </a:p>
          <a:p>
            <a:pPr>
              <a:lnSpc>
                <a:spcPct val="115000"/>
              </a:lnSpc>
              <a:spcBef>
                <a:spcPts val="0"/>
              </a:spcBef>
            </a:pPr>
            <a:r>
              <a:rPr lang="en-US" dirty="0">
                <a:ea typeface="Calibri"/>
                <a:cs typeface="Times New Roman"/>
              </a:rPr>
              <a:t>The carrier signal is then transported either directly to the antenna or through a cable to the antenna.</a:t>
            </a:r>
          </a:p>
          <a:p>
            <a:pPr>
              <a:lnSpc>
                <a:spcPct val="115000"/>
              </a:lnSpc>
              <a:spcBef>
                <a:spcPts val="0"/>
              </a:spcBef>
            </a:pPr>
            <a:endParaRPr lang="en-US" dirty="0">
              <a:ea typeface="Calibri"/>
              <a:cs typeface="Times New Roman"/>
            </a:endParaRPr>
          </a:p>
          <a:p>
            <a:pPr>
              <a:lnSpc>
                <a:spcPct val="115000"/>
              </a:lnSpc>
              <a:spcBef>
                <a:spcPts val="0"/>
              </a:spcBef>
            </a:pPr>
            <a:r>
              <a:rPr lang="en-US" dirty="0">
                <a:ea typeface="Calibri"/>
                <a:cs typeface="Times New Roman"/>
              </a:rPr>
              <a:t>In addition to generating a signal at a specific frequency, the transmitter is responsible for determining the </a:t>
            </a:r>
            <a:r>
              <a:rPr lang="en-US" b="1" dirty="0">
                <a:solidFill>
                  <a:srgbClr val="FF0000"/>
                </a:solidFill>
                <a:ea typeface="Calibri"/>
                <a:cs typeface="Times New Roman"/>
              </a:rPr>
              <a:t>original transmission amplitude</a:t>
            </a:r>
            <a:r>
              <a:rPr lang="en-US" dirty="0">
                <a:ea typeface="Calibri"/>
                <a:cs typeface="Times New Roman"/>
              </a:rPr>
              <a:t> (power level) of the transmitter.</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10</a:t>
            </a:fld>
            <a:endParaRPr lang="en-US"/>
          </a:p>
        </p:txBody>
      </p:sp>
    </p:spTree>
    <p:extLst>
      <p:ext uri="{BB962C8B-B14F-4D97-AF65-F5344CB8AC3E}">
        <p14:creationId xmlns:p14="http://schemas.microsoft.com/office/powerpoint/2010/main" val="351533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Antenna</a:t>
            </a:r>
            <a:endParaRPr lang="en-US" dirty="0"/>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r>
              <a:rPr lang="en-US" dirty="0"/>
              <a:t>An antenna provides two functions in a communication system. </a:t>
            </a:r>
          </a:p>
          <a:p>
            <a:pPr marL="0" indent="0">
              <a:buNone/>
            </a:pPr>
            <a:r>
              <a:rPr lang="en-US" dirty="0"/>
              <a:t> </a:t>
            </a:r>
          </a:p>
          <a:p>
            <a:pPr marL="914400" lvl="1" indent="-514350">
              <a:buFont typeface="+mj-lt"/>
              <a:buAutoNum type="arabicPeriod"/>
            </a:pPr>
            <a:r>
              <a:rPr lang="en-US" dirty="0"/>
              <a:t>When connected to the </a:t>
            </a:r>
            <a:r>
              <a:rPr lang="en-US" b="1" dirty="0"/>
              <a:t>transmitter</a:t>
            </a:r>
            <a:r>
              <a:rPr lang="en-US" dirty="0"/>
              <a:t>, it collects the AC signal that it receives from the transmitter and directs, or radiates, the RF waves away from the antenna in a pattern specific to the antenna type. </a:t>
            </a:r>
          </a:p>
          <a:p>
            <a:pPr marL="914400" lvl="1" indent="-514350">
              <a:buFont typeface="+mj-lt"/>
              <a:buAutoNum type="arabicPeriod"/>
            </a:pPr>
            <a:r>
              <a:rPr lang="en-US" dirty="0"/>
              <a:t> </a:t>
            </a:r>
            <a:r>
              <a:rPr lang="en-US" dirty="0" smtClean="0"/>
              <a:t>When </a:t>
            </a:r>
            <a:r>
              <a:rPr lang="en-US" dirty="0"/>
              <a:t>connected to the </a:t>
            </a:r>
            <a:r>
              <a:rPr lang="en-US" b="1" dirty="0"/>
              <a:t>receiver</a:t>
            </a:r>
            <a:r>
              <a:rPr lang="en-US" dirty="0"/>
              <a:t>, the antenna takes the RF waves that it receives through the air and directs the AC signal to the receiver. The receiver converts the AC signal to bits and bytes.</a:t>
            </a:r>
          </a:p>
          <a:p>
            <a:endParaRPr lang="en-US" dirty="0"/>
          </a:p>
          <a:p>
            <a:r>
              <a:rPr lang="en-US" dirty="0"/>
              <a:t>The signal of an antenna is usually compared or referenced to an </a:t>
            </a:r>
            <a:r>
              <a:rPr lang="en-US" b="1" dirty="0">
                <a:solidFill>
                  <a:srgbClr val="FF0000"/>
                </a:solidFill>
              </a:rPr>
              <a:t>isotropic radiator</a:t>
            </a:r>
            <a:r>
              <a:rPr lang="en-US" dirty="0"/>
              <a:t>. </a:t>
            </a:r>
            <a:endParaRPr lang="en-US" dirty="0" smtClean="0"/>
          </a:p>
          <a:p>
            <a:endParaRPr lang="en-US" dirty="0"/>
          </a:p>
          <a:p>
            <a:r>
              <a:rPr lang="en-US" dirty="0" smtClean="0"/>
              <a:t>An Isotropic </a:t>
            </a:r>
            <a:r>
              <a:rPr lang="en-US" dirty="0"/>
              <a:t>radiator is a point source that radiates signal equally in all directions.</a:t>
            </a:r>
          </a:p>
          <a:p>
            <a:endParaRPr lang="en-US" dirty="0"/>
          </a:p>
          <a:p>
            <a:r>
              <a:rPr lang="en-US" dirty="0"/>
              <a:t>There are two ways to increase the power output </a:t>
            </a:r>
            <a:r>
              <a:rPr lang="en-US" dirty="0">
                <a:solidFill>
                  <a:srgbClr val="0070C0"/>
                </a:solidFill>
              </a:rPr>
              <a:t>from an antenna</a:t>
            </a:r>
            <a:r>
              <a:rPr lang="en-US" dirty="0"/>
              <a:t>. </a:t>
            </a:r>
            <a:endParaRPr lang="en-US" dirty="0" smtClean="0"/>
          </a:p>
          <a:p>
            <a:pPr marL="971550" lvl="1" indent="-514350">
              <a:buFont typeface="+mj-lt"/>
              <a:buAutoNum type="arabicPeriod"/>
            </a:pPr>
            <a:endParaRPr lang="en-US" dirty="0"/>
          </a:p>
          <a:p>
            <a:pPr marL="971550" lvl="1" indent="-514350">
              <a:buFont typeface="+mj-lt"/>
              <a:buAutoNum type="arabicPeriod"/>
            </a:pPr>
            <a:r>
              <a:rPr lang="en-US" dirty="0"/>
              <a:t>The first is to generate more power at the transmitter, as stated in the previous section. </a:t>
            </a:r>
            <a:endParaRPr lang="en-US" dirty="0" smtClean="0"/>
          </a:p>
          <a:p>
            <a:pPr marL="971550" lvl="1" indent="-514350">
              <a:buFont typeface="+mj-lt"/>
              <a:buAutoNum type="arabicPeriod"/>
            </a:pPr>
            <a:endParaRPr lang="en-US" dirty="0"/>
          </a:p>
          <a:p>
            <a:pPr marL="971550" lvl="1" indent="-514350">
              <a:buFont typeface="+mj-lt"/>
              <a:buAutoNum type="arabicPeriod"/>
            </a:pPr>
            <a:r>
              <a:rPr lang="en-US" dirty="0"/>
              <a:t>The other is to </a:t>
            </a:r>
            <a:r>
              <a:rPr lang="en-US" u="sng" dirty="0"/>
              <a:t>direct</a:t>
            </a:r>
            <a:r>
              <a:rPr lang="en-US" dirty="0"/>
              <a:t>, or </a:t>
            </a:r>
            <a:r>
              <a:rPr lang="en-US" u="sng" dirty="0"/>
              <a:t>focus</a:t>
            </a:r>
            <a:r>
              <a:rPr lang="en-US" dirty="0"/>
              <a:t>, the RF signal that is radiating from the antenna.</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11</a:t>
            </a:fld>
            <a:endParaRPr lang="en-US"/>
          </a:p>
        </p:txBody>
      </p:sp>
    </p:spTree>
    <p:extLst>
      <p:ext uri="{BB962C8B-B14F-4D97-AF65-F5344CB8AC3E}">
        <p14:creationId xmlns:p14="http://schemas.microsoft.com/office/powerpoint/2010/main" val="2476416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a typeface="Calibri"/>
                <a:cs typeface="Times New Roman"/>
              </a:rPr>
              <a:t>Receiver</a:t>
            </a:r>
            <a:r>
              <a:rPr lang="en-US" dirty="0">
                <a:ea typeface="Calibri"/>
                <a:cs typeface="Times New Roman"/>
              </a:rPr>
              <a:t/>
            </a:r>
            <a:br>
              <a:rPr lang="en-US" dirty="0">
                <a:ea typeface="Calibri"/>
                <a:cs typeface="Times New Roman"/>
              </a:rPr>
            </a:br>
            <a:endParaRPr lang="en-US" dirty="0"/>
          </a:p>
        </p:txBody>
      </p:sp>
      <p:sp>
        <p:nvSpPr>
          <p:cNvPr id="3" name="Content Placeholder 2"/>
          <p:cNvSpPr>
            <a:spLocks noGrp="1"/>
          </p:cNvSpPr>
          <p:nvPr>
            <p:ph idx="1"/>
          </p:nvPr>
        </p:nvSpPr>
        <p:spPr>
          <a:xfrm>
            <a:off x="381000" y="1524000"/>
            <a:ext cx="8229600" cy="4525963"/>
          </a:xfrm>
        </p:spPr>
        <p:txBody>
          <a:bodyPr>
            <a:normAutofit fontScale="70000" lnSpcReduction="20000"/>
          </a:bodyPr>
          <a:lstStyle/>
          <a:p>
            <a:pPr marL="0" marR="0" indent="0">
              <a:lnSpc>
                <a:spcPct val="115000"/>
              </a:lnSpc>
              <a:spcBef>
                <a:spcPts val="0"/>
              </a:spcBef>
              <a:spcAft>
                <a:spcPts val="0"/>
              </a:spcAft>
              <a:buNone/>
            </a:pPr>
            <a:r>
              <a:rPr lang="en-US" dirty="0">
                <a:ea typeface="Calibri"/>
                <a:cs typeface="Times New Roman"/>
              </a:rPr>
              <a:t>The receiver is the final component in the wireless medium.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smtClean="0">
                <a:ea typeface="Calibri"/>
                <a:cs typeface="Times New Roman"/>
              </a:rPr>
              <a:t>The </a:t>
            </a:r>
            <a:r>
              <a:rPr lang="en-US" dirty="0">
                <a:ea typeface="Calibri"/>
                <a:cs typeface="Times New Roman"/>
              </a:rPr>
              <a:t>receiver takes the carrier signal that is received from the antenna and translates the modulated signals into 1s and 0s.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It then takes this data and passes it to the computer to be processed. </a:t>
            </a:r>
          </a:p>
          <a:p>
            <a:pPr marL="0" marR="0" indent="0">
              <a:lnSpc>
                <a:spcPct val="115000"/>
              </a:lnSpc>
              <a:spcBef>
                <a:spcPts val="0"/>
              </a:spcBef>
              <a:spcAft>
                <a:spcPts val="0"/>
              </a:spcAft>
              <a:buNone/>
            </a:pPr>
            <a:r>
              <a:rPr lang="en-US" dirty="0">
                <a:ea typeface="Calibri"/>
                <a:cs typeface="Times New Roman"/>
              </a:rPr>
              <a:t>T</a:t>
            </a:r>
            <a:r>
              <a:rPr lang="en-US" dirty="0" smtClean="0">
                <a:ea typeface="Calibri"/>
                <a:cs typeface="Times New Roman"/>
              </a:rPr>
              <a:t>he </a:t>
            </a:r>
            <a:r>
              <a:rPr lang="en-US" dirty="0">
                <a:ea typeface="Calibri"/>
                <a:cs typeface="Times New Roman"/>
              </a:rPr>
              <a:t>job of the receiver is not always an easy</a:t>
            </a:r>
            <a:r>
              <a:rPr lang="en-US"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 </a:t>
            </a:r>
            <a:r>
              <a:rPr lang="en-US" dirty="0" smtClean="0">
                <a:ea typeface="Calibri"/>
                <a:cs typeface="Times New Roman"/>
              </a:rPr>
              <a:t>The </a:t>
            </a:r>
            <a:r>
              <a:rPr lang="en-US" dirty="0">
                <a:ea typeface="Calibri"/>
                <a:cs typeface="Times New Roman"/>
              </a:rPr>
              <a:t>signal that is received is a much less powerful signal than what was transmitted due to:</a:t>
            </a:r>
          </a:p>
          <a:p>
            <a:pPr lvl="1">
              <a:lnSpc>
                <a:spcPct val="115000"/>
              </a:lnSpc>
              <a:spcBef>
                <a:spcPts val="0"/>
              </a:spcBef>
            </a:pPr>
            <a:r>
              <a:rPr lang="en-US" dirty="0">
                <a:ea typeface="Calibri"/>
                <a:cs typeface="Times New Roman"/>
              </a:rPr>
              <a:t>the </a:t>
            </a:r>
            <a:r>
              <a:rPr lang="en-US" dirty="0">
                <a:solidFill>
                  <a:srgbClr val="FF0000"/>
                </a:solidFill>
                <a:ea typeface="Calibri"/>
                <a:cs typeface="Times New Roman"/>
              </a:rPr>
              <a:t>distance </a:t>
            </a:r>
            <a:r>
              <a:rPr lang="en-US" dirty="0">
                <a:ea typeface="Calibri"/>
                <a:cs typeface="Times New Roman"/>
              </a:rPr>
              <a:t>it has traveled and </a:t>
            </a:r>
          </a:p>
          <a:p>
            <a:pPr lvl="1">
              <a:lnSpc>
                <a:spcPct val="115000"/>
              </a:lnSpc>
              <a:spcBef>
                <a:spcPts val="0"/>
              </a:spcBef>
            </a:pPr>
            <a:r>
              <a:rPr lang="en-US" dirty="0">
                <a:ea typeface="Calibri"/>
                <a:cs typeface="Times New Roman"/>
              </a:rPr>
              <a:t>the effects of free space path loss (</a:t>
            </a:r>
            <a:r>
              <a:rPr lang="en-US" dirty="0">
                <a:solidFill>
                  <a:srgbClr val="FF0000"/>
                </a:solidFill>
                <a:ea typeface="Calibri"/>
                <a:cs typeface="Times New Roman"/>
              </a:rPr>
              <a:t>FSPL</a:t>
            </a:r>
            <a:r>
              <a:rPr lang="en-US" dirty="0">
                <a:ea typeface="Calibri"/>
                <a:cs typeface="Times New Roman"/>
              </a:rPr>
              <a:t>) </a:t>
            </a:r>
          </a:p>
          <a:p>
            <a:pPr lvl="1">
              <a:lnSpc>
                <a:spcPct val="115000"/>
              </a:lnSpc>
              <a:spcBef>
                <a:spcPts val="0"/>
              </a:spcBef>
            </a:pPr>
            <a:r>
              <a:rPr lang="en-US" dirty="0">
                <a:solidFill>
                  <a:srgbClr val="FF0000"/>
                </a:solidFill>
                <a:ea typeface="Calibri"/>
                <a:cs typeface="Times New Roman"/>
              </a:rPr>
              <a:t>interference </a:t>
            </a:r>
            <a:r>
              <a:rPr lang="en-US" dirty="0">
                <a:ea typeface="Calibri"/>
                <a:cs typeface="Times New Roman"/>
              </a:rPr>
              <a:t>from other RF sources and multipath</a:t>
            </a:r>
          </a:p>
          <a:p>
            <a:pPr lvl="1"/>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12</a:t>
            </a:fld>
            <a:endParaRPr lang="en-US"/>
          </a:p>
        </p:txBody>
      </p:sp>
    </p:spTree>
    <p:extLst>
      <p:ext uri="{BB962C8B-B14F-4D97-AF65-F5344CB8AC3E}">
        <p14:creationId xmlns:p14="http://schemas.microsoft.com/office/powerpoint/2010/main" val="307933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par>
                          <p:cTn id="33" fill="hold">
                            <p:stCondLst>
                              <p:cond delay="500"/>
                            </p:stCondLst>
                            <p:childTnLst>
                              <p:par>
                                <p:cTn id="34" presetID="2" presetClass="entr" presetSubtype="1" fill="hold" nodeType="after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 calcmode="lin" valueType="num">
                                      <p:cBhvr additive="base">
                                        <p:cTn id="3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8" end="8"/>
                                            </p:txEl>
                                          </p:spTgt>
                                        </p:tgtEl>
                                        <p:attrNameLst>
                                          <p:attrName>ppt_y</p:attrName>
                                        </p:attrNameLst>
                                      </p:cBhvr>
                                      <p:tavLst>
                                        <p:tav tm="0">
                                          <p:val>
                                            <p:strVal val="0-#ppt_h/2"/>
                                          </p:val>
                                        </p:tav>
                                        <p:tav tm="100000">
                                          <p:val>
                                            <p:strVal val="#ppt_y"/>
                                          </p:val>
                                        </p:tav>
                                      </p:tavLst>
                                    </p:anim>
                                  </p:childTnLst>
                                </p:cTn>
                              </p:par>
                              <p:par>
                                <p:cTn id="38" presetID="2" presetClass="entr" presetSubtype="1"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 calcmode="lin" valueType="num">
                                      <p:cBhvr additive="base">
                                        <p:cTn id="4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9" end="9"/>
                                            </p:txEl>
                                          </p:spTgt>
                                        </p:tgtEl>
                                        <p:attrNameLst>
                                          <p:attrName>ppt_y</p:attrName>
                                        </p:attrNameLst>
                                      </p:cBhvr>
                                      <p:tavLst>
                                        <p:tav tm="0">
                                          <p:val>
                                            <p:strVal val="0-#ppt_h/2"/>
                                          </p:val>
                                        </p:tav>
                                        <p:tav tm="100000">
                                          <p:val>
                                            <p:strVal val="#ppt_y"/>
                                          </p:val>
                                        </p:tav>
                                      </p:tavLst>
                                    </p:anim>
                                  </p:childTnLst>
                                </p:cTn>
                              </p:par>
                              <p:par>
                                <p:cTn id="42" presetID="2" presetClass="entr" presetSubtype="1" fill="hold"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 calcmode="lin" valueType="num">
                                      <p:cBhvr additive="base">
                                        <p:cTn id="4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a typeface="Calibri"/>
                <a:cs typeface="Times New Roman"/>
              </a:rPr>
              <a:t>Intentional Radiator (IR)</a:t>
            </a:r>
            <a:r>
              <a:rPr lang="en-US" dirty="0">
                <a:ea typeface="Calibri"/>
                <a:cs typeface="Times New Roman"/>
              </a:rPr>
              <a:t/>
            </a:r>
            <a:br>
              <a:rPr lang="en-US" dirty="0">
                <a:ea typeface="Calibri"/>
                <a:cs typeface="Times New Roman"/>
              </a:rPr>
            </a:br>
            <a:endParaRPr lang="en-US" dirty="0"/>
          </a:p>
        </p:txBody>
      </p:sp>
      <p:sp>
        <p:nvSpPr>
          <p:cNvPr id="3" name="Content Placeholder 2"/>
          <p:cNvSpPr>
            <a:spLocks noGrp="1"/>
          </p:cNvSpPr>
          <p:nvPr>
            <p:ph idx="1"/>
          </p:nvPr>
        </p:nvSpPr>
        <p:spPr/>
        <p:txBody>
          <a:bodyPr>
            <a:normAutofit fontScale="55000" lnSpcReduction="20000"/>
          </a:bodyPr>
          <a:lstStyle/>
          <a:p>
            <a:pPr marL="0" marR="0" indent="0">
              <a:lnSpc>
                <a:spcPct val="115000"/>
              </a:lnSpc>
              <a:spcBef>
                <a:spcPts val="0"/>
              </a:spcBef>
              <a:spcAft>
                <a:spcPts val="0"/>
              </a:spcAft>
              <a:buNone/>
            </a:pPr>
            <a:r>
              <a:rPr lang="en-US" dirty="0">
                <a:ea typeface="Calibri"/>
                <a:cs typeface="Times New Roman"/>
              </a:rPr>
              <a:t>The FCC Code of Federal Regulations (CFR) Part 15 defines an intentional radiator (IR) </a:t>
            </a:r>
          </a:p>
          <a:p>
            <a:pPr marL="0" marR="0" indent="0">
              <a:lnSpc>
                <a:spcPct val="115000"/>
              </a:lnSpc>
              <a:spcBef>
                <a:spcPts val="0"/>
              </a:spcBef>
              <a:spcAft>
                <a:spcPts val="0"/>
              </a:spcAft>
              <a:buNone/>
            </a:pPr>
            <a:r>
              <a:rPr lang="en-US" dirty="0" smtClean="0">
                <a:ea typeface="Calibri"/>
                <a:cs typeface="Times New Roman"/>
              </a:rPr>
              <a:t>is a </a:t>
            </a:r>
            <a:r>
              <a:rPr lang="en-US" dirty="0">
                <a:ea typeface="Calibri"/>
                <a:cs typeface="Times New Roman"/>
              </a:rPr>
              <a:t>device that intentionally generates and emits radio frequency energy </a:t>
            </a:r>
            <a:r>
              <a:rPr lang="en-US" dirty="0" smtClean="0">
                <a:ea typeface="Calibri"/>
                <a:cs typeface="Times New Roman"/>
              </a:rPr>
              <a:t>by: </a:t>
            </a:r>
          </a:p>
          <a:p>
            <a:pPr lvl="1">
              <a:lnSpc>
                <a:spcPct val="115000"/>
              </a:lnSpc>
              <a:spcBef>
                <a:spcPts val="0"/>
              </a:spcBef>
            </a:pPr>
            <a:r>
              <a:rPr lang="en-US" dirty="0" smtClean="0">
                <a:ea typeface="Calibri"/>
                <a:cs typeface="Times New Roman"/>
              </a:rPr>
              <a:t>radiation </a:t>
            </a:r>
            <a:r>
              <a:rPr lang="en-US" dirty="0">
                <a:ea typeface="Calibri"/>
                <a:cs typeface="Times New Roman"/>
              </a:rPr>
              <a:t>or </a:t>
            </a:r>
          </a:p>
          <a:p>
            <a:pPr lvl="1">
              <a:lnSpc>
                <a:spcPct val="115000"/>
              </a:lnSpc>
              <a:spcBef>
                <a:spcPts val="0"/>
              </a:spcBef>
            </a:pPr>
            <a:r>
              <a:rPr lang="en-US" dirty="0">
                <a:ea typeface="Calibri"/>
                <a:cs typeface="Times New Roman"/>
              </a:rPr>
              <a:t>induction</a:t>
            </a:r>
            <a:r>
              <a:rPr lang="en-US" dirty="0" smtClean="0">
                <a:ea typeface="Calibri"/>
                <a:cs typeface="Times New Roman"/>
              </a:rPr>
              <a:t>. </a:t>
            </a:r>
          </a:p>
          <a:p>
            <a:pPr lvl="1">
              <a:lnSpc>
                <a:spcPct val="115000"/>
              </a:lnSpc>
              <a:spcBef>
                <a:spcPts val="0"/>
              </a:spcBef>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Basically, IR is specifically designed to generate RF as opposed to something that generates RF as a by-product of its main function, such as a motorcycle engine that incidentally generates RF noise.</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smtClean="0">
                <a:ea typeface="Calibri"/>
                <a:cs typeface="Times New Roman"/>
              </a:rPr>
              <a:t>The </a:t>
            </a:r>
            <a:r>
              <a:rPr lang="en-US" dirty="0">
                <a:ea typeface="Calibri"/>
                <a:cs typeface="Times New Roman"/>
              </a:rPr>
              <a:t>power output of the IR is the sum of all the components from the transmitter to the antenna, but </a:t>
            </a:r>
            <a:r>
              <a:rPr lang="en-US" b="1" dirty="0">
                <a:solidFill>
                  <a:srgbClr val="0070C0"/>
                </a:solidFill>
                <a:ea typeface="Calibri"/>
                <a:cs typeface="Times New Roman"/>
              </a:rPr>
              <a:t>not</a:t>
            </a:r>
            <a:r>
              <a:rPr lang="en-US" dirty="0">
                <a:solidFill>
                  <a:srgbClr val="0070C0"/>
                </a:solidFill>
                <a:ea typeface="Calibri"/>
                <a:cs typeface="Times New Roman"/>
              </a:rPr>
              <a:t> </a:t>
            </a:r>
            <a:r>
              <a:rPr lang="en-US" dirty="0">
                <a:ea typeface="Calibri"/>
                <a:cs typeface="Times New Roman"/>
              </a:rPr>
              <a:t>including the antenna.</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The </a:t>
            </a:r>
            <a:r>
              <a:rPr lang="en-US" b="1" dirty="0">
                <a:solidFill>
                  <a:srgbClr val="FF0000"/>
                </a:solidFill>
                <a:ea typeface="Calibri"/>
                <a:cs typeface="Times New Roman"/>
              </a:rPr>
              <a:t>power</a:t>
            </a:r>
            <a:r>
              <a:rPr lang="en-US" dirty="0">
                <a:solidFill>
                  <a:srgbClr val="FF0000"/>
                </a:solidFill>
                <a:ea typeface="Calibri"/>
                <a:cs typeface="Times New Roman"/>
              </a:rPr>
              <a:t> </a:t>
            </a:r>
            <a:r>
              <a:rPr lang="en-US" dirty="0">
                <a:ea typeface="Calibri"/>
                <a:cs typeface="Times New Roman"/>
              </a:rPr>
              <a:t>of the IR is measured at the </a:t>
            </a:r>
            <a:r>
              <a:rPr lang="en-US" b="1" dirty="0">
                <a:solidFill>
                  <a:srgbClr val="FF0000"/>
                </a:solidFill>
                <a:ea typeface="Calibri"/>
                <a:cs typeface="Times New Roman"/>
              </a:rPr>
              <a:t>connecter</a:t>
            </a:r>
            <a:r>
              <a:rPr lang="en-US" dirty="0">
                <a:solidFill>
                  <a:srgbClr val="FF0000"/>
                </a:solidFill>
                <a:ea typeface="Calibri"/>
                <a:cs typeface="Times New Roman"/>
              </a:rPr>
              <a:t> </a:t>
            </a:r>
            <a:r>
              <a:rPr lang="en-US" dirty="0">
                <a:ea typeface="Calibri"/>
                <a:cs typeface="Times New Roman"/>
              </a:rPr>
              <a:t>that provides input to the antenna</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This </a:t>
            </a:r>
            <a:r>
              <a:rPr lang="en-US" b="1" dirty="0">
                <a:solidFill>
                  <a:srgbClr val="0070C0"/>
                </a:solidFill>
                <a:ea typeface="Calibri"/>
                <a:cs typeface="Times New Roman"/>
              </a:rPr>
              <a:t>power level</a:t>
            </a:r>
            <a:r>
              <a:rPr lang="en-US" dirty="0">
                <a:solidFill>
                  <a:srgbClr val="0070C0"/>
                </a:solidFill>
                <a:ea typeface="Calibri"/>
                <a:cs typeface="Times New Roman"/>
              </a:rPr>
              <a:t> </a:t>
            </a:r>
            <a:r>
              <a:rPr lang="en-US" dirty="0">
                <a:ea typeface="Calibri"/>
                <a:cs typeface="Times New Roman"/>
              </a:rPr>
              <a:t>is typically measured in </a:t>
            </a:r>
            <a:r>
              <a:rPr lang="en-US" b="1" dirty="0">
                <a:solidFill>
                  <a:srgbClr val="FF0000"/>
                </a:solidFill>
                <a:ea typeface="Calibri"/>
                <a:cs typeface="Times New Roman"/>
              </a:rPr>
              <a:t>milliwatts</a:t>
            </a:r>
            <a:r>
              <a:rPr lang="en-US" dirty="0">
                <a:solidFill>
                  <a:srgbClr val="FF0000"/>
                </a:solidFill>
                <a:ea typeface="Calibri"/>
                <a:cs typeface="Times New Roman"/>
              </a:rPr>
              <a:t> </a:t>
            </a:r>
            <a:r>
              <a:rPr lang="en-US" dirty="0">
                <a:ea typeface="Calibri"/>
                <a:cs typeface="Times New Roman"/>
              </a:rPr>
              <a:t>(mW) or decibels relative to 1 milliwatt (dBm)</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13</a:t>
            </a:fld>
            <a:endParaRPr lang="en-US"/>
          </a:p>
        </p:txBody>
      </p:sp>
    </p:spTree>
    <p:extLst>
      <p:ext uri="{BB962C8B-B14F-4D97-AF65-F5344CB8AC3E}">
        <p14:creationId xmlns:p14="http://schemas.microsoft.com/office/powerpoint/2010/main" val="90313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ea typeface="Calibri"/>
                <a:cs typeface="Times New Roman"/>
              </a:rPr>
              <a:t>Equivalent Isotropically Radiated Power (EIRP</a:t>
            </a:r>
            <a:r>
              <a:rPr lang="en-US" sz="3600" b="1" dirty="0" smtClean="0">
                <a:ea typeface="Calibri"/>
                <a:cs typeface="Times New Roman"/>
              </a:rPr>
              <a:t>)</a:t>
            </a:r>
            <a:endParaRPr lang="en-US" dirty="0"/>
          </a:p>
        </p:txBody>
      </p:sp>
      <p:sp>
        <p:nvSpPr>
          <p:cNvPr id="3" name="Content Placeholder 2"/>
          <p:cNvSpPr>
            <a:spLocks noGrp="1"/>
          </p:cNvSpPr>
          <p:nvPr>
            <p:ph idx="1"/>
          </p:nvPr>
        </p:nvSpPr>
        <p:spPr/>
        <p:txBody>
          <a:bodyPr>
            <a:normAutofit fontScale="55000" lnSpcReduction="20000"/>
          </a:bodyPr>
          <a:lstStyle/>
          <a:p>
            <a:pPr marL="0" marR="0" indent="0">
              <a:lnSpc>
                <a:spcPct val="115000"/>
              </a:lnSpc>
              <a:spcBef>
                <a:spcPts val="0"/>
              </a:spcBef>
              <a:spcAft>
                <a:spcPts val="0"/>
              </a:spcAft>
              <a:buNone/>
            </a:pPr>
            <a:r>
              <a:rPr lang="en-US" dirty="0" smtClean="0">
                <a:ea typeface="Calibri"/>
                <a:cs typeface="Times New Roman"/>
              </a:rPr>
              <a:t>EIRP </a:t>
            </a:r>
            <a:r>
              <a:rPr lang="en-US" dirty="0">
                <a:ea typeface="Calibri"/>
                <a:cs typeface="Times New Roman"/>
              </a:rPr>
              <a:t>is the highest RF signal strength that is transmitted from a particular antenna</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Antennas are capable of focusing, or directing RF </a:t>
            </a:r>
            <a:r>
              <a:rPr lang="en-US" dirty="0" smtClean="0">
                <a:ea typeface="Calibri"/>
                <a:cs typeface="Times New Roman"/>
              </a:rPr>
              <a:t>energy</a:t>
            </a:r>
            <a:r>
              <a:rPr lang="en-US" dirty="0">
                <a:ea typeface="Calibri"/>
                <a:cs typeface="Times New Roman"/>
              </a:rPr>
              <a:t>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This focusing capability can make the effective output of the antenna much greater than the signal entering the antenna. Because of this ability to amplify the output of the RF signal, regulatory bodies such as the FCC limit the amount of EIRP from an antenna</a:t>
            </a:r>
            <a:r>
              <a:rPr lang="en-US"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 </a:t>
            </a:r>
            <a:r>
              <a:rPr lang="en-US" dirty="0" smtClean="0">
                <a:ea typeface="Calibri"/>
                <a:cs typeface="Times New Roman"/>
              </a:rPr>
              <a:t>Later </a:t>
            </a:r>
            <a:r>
              <a:rPr lang="en-US" dirty="0">
                <a:ea typeface="Calibri"/>
                <a:cs typeface="Times New Roman"/>
              </a:rPr>
              <a:t>you will learn how to calculate how much power is actually being provided to the antenna (IR) and how much power is coming out of the antenna (EIRP</a:t>
            </a:r>
            <a:r>
              <a:rPr lang="en-US"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 </a:t>
            </a:r>
            <a:r>
              <a:rPr lang="en-US" dirty="0" smtClean="0">
                <a:ea typeface="Calibri"/>
                <a:cs typeface="Times New Roman"/>
              </a:rPr>
              <a:t>You </a:t>
            </a:r>
            <a:r>
              <a:rPr lang="en-US" dirty="0">
                <a:ea typeface="Calibri"/>
                <a:cs typeface="Times New Roman"/>
              </a:rPr>
              <a:t>will need to know the definitions of </a:t>
            </a:r>
            <a:r>
              <a:rPr lang="en-US" dirty="0">
                <a:solidFill>
                  <a:srgbClr val="FF0000"/>
                </a:solidFill>
                <a:ea typeface="Calibri"/>
                <a:cs typeface="Times New Roman"/>
              </a:rPr>
              <a:t>IR </a:t>
            </a:r>
            <a:r>
              <a:rPr lang="en-US" dirty="0">
                <a:ea typeface="Calibri"/>
                <a:cs typeface="Times New Roman"/>
              </a:rPr>
              <a:t>and </a:t>
            </a:r>
            <a:r>
              <a:rPr lang="en-US" dirty="0">
                <a:solidFill>
                  <a:srgbClr val="FF0000"/>
                </a:solidFill>
                <a:ea typeface="Calibri"/>
                <a:cs typeface="Times New Roman"/>
              </a:rPr>
              <a:t>EIRP measurements</a:t>
            </a:r>
            <a:r>
              <a:rPr lang="en-US" dirty="0">
                <a:ea typeface="Calibri"/>
                <a:cs typeface="Times New Roman"/>
              </a:rPr>
              <a:t>. </a:t>
            </a:r>
          </a:p>
          <a:p>
            <a:pPr marL="0" marR="0" indent="0">
              <a:lnSpc>
                <a:spcPct val="115000"/>
              </a:lnSpc>
              <a:spcBef>
                <a:spcPts val="0"/>
              </a:spcBef>
              <a:spcAft>
                <a:spcPts val="0"/>
              </a:spcAft>
              <a:buNone/>
            </a:pPr>
            <a:endParaRPr lang="en-US" dirty="0">
              <a:ea typeface="Calibri"/>
              <a:cs typeface="Times New Roman"/>
            </a:endParaRPr>
          </a:p>
          <a:p>
            <a:pPr marL="0" indent="0">
              <a:buNone/>
            </a:pPr>
            <a:r>
              <a:rPr lang="en-US" dirty="0">
                <a:ea typeface="Calibri"/>
                <a:cs typeface="Times New Roman"/>
              </a:rPr>
              <a:t>However, the CWNA exam (PW0-104) will not test you on any power regulations</a:t>
            </a: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14</a:t>
            </a:fld>
            <a:endParaRPr lang="en-US"/>
          </a:p>
        </p:txBody>
      </p:sp>
    </p:spTree>
    <p:extLst>
      <p:ext uri="{BB962C8B-B14F-4D97-AF65-F5344CB8AC3E}">
        <p14:creationId xmlns:p14="http://schemas.microsoft.com/office/powerpoint/2010/main" val="217943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arn(inVertic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barn(inVertical)">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a typeface="Calibri"/>
                <a:cs typeface="Times New Roman"/>
              </a:rPr>
              <a:t>Units of Power and </a:t>
            </a:r>
            <a:r>
              <a:rPr lang="en-US" b="1" dirty="0" smtClean="0">
                <a:ea typeface="Calibri"/>
                <a:cs typeface="Times New Roman"/>
              </a:rPr>
              <a:t>Comparison</a:t>
            </a:r>
            <a:endParaRPr lang="en-US" dirty="0"/>
          </a:p>
        </p:txBody>
      </p:sp>
      <p:sp>
        <p:nvSpPr>
          <p:cNvPr id="3" name="Content Placeholder 2"/>
          <p:cNvSpPr>
            <a:spLocks noGrp="1"/>
          </p:cNvSpPr>
          <p:nvPr>
            <p:ph idx="1"/>
          </p:nvPr>
        </p:nvSpPr>
        <p:spPr>
          <a:xfrm>
            <a:off x="500743" y="1447800"/>
            <a:ext cx="8033657" cy="4953000"/>
          </a:xfrm>
        </p:spPr>
        <p:txBody>
          <a:bodyPr>
            <a:normAutofit fontScale="47500" lnSpcReduction="20000"/>
          </a:bodyPr>
          <a:lstStyle/>
          <a:p>
            <a:pPr marL="0" marR="0" indent="0">
              <a:lnSpc>
                <a:spcPct val="115000"/>
              </a:lnSpc>
              <a:spcBef>
                <a:spcPts val="0"/>
              </a:spcBef>
              <a:spcAft>
                <a:spcPts val="0"/>
              </a:spcAft>
              <a:buNone/>
            </a:pPr>
            <a:r>
              <a:rPr lang="en-US" dirty="0">
                <a:ea typeface="Calibri"/>
                <a:cs typeface="Times New Roman"/>
              </a:rPr>
              <a:t>When a wireless network is designed, two key components are: </a:t>
            </a:r>
          </a:p>
          <a:p>
            <a:pPr lvl="1">
              <a:lnSpc>
                <a:spcPct val="115000"/>
              </a:lnSpc>
              <a:spcBef>
                <a:spcPts val="0"/>
              </a:spcBef>
            </a:pPr>
            <a:r>
              <a:rPr lang="en-US" dirty="0">
                <a:ea typeface="Calibri"/>
                <a:cs typeface="Times New Roman"/>
              </a:rPr>
              <a:t>coverage and </a:t>
            </a:r>
          </a:p>
          <a:p>
            <a:pPr lvl="1">
              <a:lnSpc>
                <a:spcPct val="115000"/>
              </a:lnSpc>
              <a:spcBef>
                <a:spcPts val="0"/>
              </a:spcBef>
            </a:pPr>
            <a:r>
              <a:rPr lang="en-US" dirty="0">
                <a:ea typeface="Calibri"/>
                <a:cs typeface="Times New Roman"/>
              </a:rPr>
              <a:t>performance.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A good understanding of RF power, comparison, and RF mathematics can be very helpful during the network design phase.</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b="1" dirty="0">
                <a:solidFill>
                  <a:srgbClr val="FF0000"/>
                </a:solidFill>
                <a:ea typeface="Calibri"/>
                <a:cs typeface="Times New Roman"/>
              </a:rPr>
              <a:t>Comparative units of measurement</a:t>
            </a:r>
            <a:r>
              <a:rPr lang="en-US" dirty="0">
                <a:solidFill>
                  <a:srgbClr val="FF0000"/>
                </a:solidFill>
                <a:ea typeface="Calibri"/>
                <a:cs typeface="Times New Roman"/>
              </a:rPr>
              <a:t> </a:t>
            </a:r>
            <a:r>
              <a:rPr lang="en-US" dirty="0">
                <a:ea typeface="Calibri"/>
                <a:cs typeface="Times New Roman"/>
              </a:rPr>
              <a:t>are useful when working with units of power.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We can use comparative units of power to compare the area that one access point can cover vs. another access point.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Using simple mathematics, we can determine things such as how many watts are needed to double the distance of a signal from an access point.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b="1" dirty="0">
                <a:solidFill>
                  <a:srgbClr val="FF0000"/>
                </a:solidFill>
                <a:ea typeface="Calibri"/>
                <a:cs typeface="Times New Roman"/>
              </a:rPr>
              <a:t>Units of power</a:t>
            </a:r>
            <a:r>
              <a:rPr lang="en-US" dirty="0">
                <a:solidFill>
                  <a:srgbClr val="FF0000"/>
                </a:solidFill>
                <a:ea typeface="Calibri"/>
                <a:cs typeface="Times New Roman"/>
              </a:rPr>
              <a:t> </a:t>
            </a:r>
            <a:r>
              <a:rPr lang="en-US" dirty="0">
                <a:ea typeface="Calibri"/>
                <a:cs typeface="Times New Roman"/>
              </a:rPr>
              <a:t>are used to measure </a:t>
            </a:r>
            <a:r>
              <a:rPr lang="en-US" dirty="0">
                <a:solidFill>
                  <a:srgbClr val="FF0000"/>
                </a:solidFill>
                <a:ea typeface="Calibri"/>
                <a:cs typeface="Times New Roman"/>
              </a:rPr>
              <a:t>transmission amplitude </a:t>
            </a:r>
            <a:r>
              <a:rPr lang="en-US" dirty="0">
                <a:ea typeface="Calibri"/>
                <a:cs typeface="Times New Roman"/>
              </a:rPr>
              <a:t>and </a:t>
            </a:r>
            <a:r>
              <a:rPr lang="en-US" dirty="0">
                <a:solidFill>
                  <a:srgbClr val="FF0000"/>
                </a:solidFill>
                <a:ea typeface="Calibri"/>
                <a:cs typeface="Times New Roman"/>
              </a:rPr>
              <a:t>received amplitude</a:t>
            </a:r>
            <a:r>
              <a:rPr lang="en-US" dirty="0">
                <a:ea typeface="Calibri"/>
                <a:cs typeface="Times New Roman"/>
              </a:rPr>
              <a:t>.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Units of power measurements are </a:t>
            </a:r>
            <a:r>
              <a:rPr lang="en-US" u="sng" dirty="0">
                <a:solidFill>
                  <a:srgbClr val="FF0000"/>
                </a:solidFill>
                <a:ea typeface="Calibri"/>
                <a:cs typeface="Times New Roman"/>
              </a:rPr>
              <a:t>absolute</a:t>
            </a:r>
            <a:r>
              <a:rPr lang="en-US" dirty="0">
                <a:solidFill>
                  <a:srgbClr val="FF0000"/>
                </a:solidFill>
                <a:ea typeface="Calibri"/>
                <a:cs typeface="Times New Roman"/>
              </a:rPr>
              <a:t> </a:t>
            </a:r>
            <a:r>
              <a:rPr lang="en-US" dirty="0">
                <a:ea typeface="Calibri"/>
                <a:cs typeface="Times New Roman"/>
              </a:rPr>
              <a:t>power measurements.</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Units of comparison are often used to:</a:t>
            </a:r>
          </a:p>
          <a:p>
            <a:pPr lvl="1">
              <a:lnSpc>
                <a:spcPct val="115000"/>
              </a:lnSpc>
              <a:spcBef>
                <a:spcPts val="0"/>
              </a:spcBef>
            </a:pPr>
            <a:r>
              <a:rPr lang="en-US" dirty="0">
                <a:ea typeface="Calibri"/>
                <a:cs typeface="Times New Roman"/>
              </a:rPr>
              <a:t>measure how much gain or loss occurs because of the introduction of cabling or an antenna</a:t>
            </a:r>
          </a:p>
          <a:p>
            <a:pPr lvl="1">
              <a:lnSpc>
                <a:spcPct val="115000"/>
              </a:lnSpc>
              <a:spcBef>
                <a:spcPts val="0"/>
              </a:spcBef>
            </a:pPr>
            <a:r>
              <a:rPr lang="en-US" dirty="0">
                <a:ea typeface="Calibri"/>
                <a:cs typeface="Times New Roman"/>
              </a:rPr>
              <a:t>represent a difference in power from point A to point B</a:t>
            </a:r>
          </a:p>
          <a:p>
            <a:pPr lvl="1">
              <a:lnSpc>
                <a:spcPct val="115000"/>
              </a:lnSpc>
              <a:spcBef>
                <a:spcPts val="0"/>
              </a:spcBef>
            </a:pPr>
            <a:r>
              <a:rPr lang="en-US" dirty="0">
                <a:ea typeface="Calibri"/>
                <a:cs typeface="Times New Roman"/>
              </a:rPr>
              <a:t>measure change in power</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15</a:t>
            </a:fld>
            <a:endParaRPr lang="en-US"/>
          </a:p>
        </p:txBody>
      </p:sp>
    </p:spTree>
    <p:extLst>
      <p:ext uri="{BB962C8B-B14F-4D97-AF65-F5344CB8AC3E}">
        <p14:creationId xmlns:p14="http://schemas.microsoft.com/office/powerpoint/2010/main" val="1533426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6"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6"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6"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6" fill="hold" nodeType="click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 calcmode="lin" valueType="num">
                                      <p:cBhvr additive="base">
                                        <p:cTn id="45"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6"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 calcmode="lin" valueType="num">
                                      <p:cBhvr additive="base">
                                        <p:cTn id="51"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6" fill="hold" nodeType="clickEffect">
                                  <p:stCondLst>
                                    <p:cond delay="0"/>
                                  </p:stCondLst>
                                  <p:childTnLst>
                                    <p:set>
                                      <p:cBhvr>
                                        <p:cTn id="56" dur="1" fill="hold">
                                          <p:stCondLst>
                                            <p:cond delay="0"/>
                                          </p:stCondLst>
                                        </p:cTn>
                                        <p:tgtEl>
                                          <p:spTgt spid="3">
                                            <p:txEl>
                                              <p:pRg st="16" end="16"/>
                                            </p:txEl>
                                          </p:spTgt>
                                        </p:tgtEl>
                                        <p:attrNameLst>
                                          <p:attrName>style.visibility</p:attrName>
                                        </p:attrNameLst>
                                      </p:cBhvr>
                                      <p:to>
                                        <p:strVal val="visible"/>
                                      </p:to>
                                    </p:set>
                                    <p:anim calcmode="lin" valueType="num">
                                      <p:cBhvr additive="base">
                                        <p:cTn id="57"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59" presetID="2" presetClass="entr" presetSubtype="6" fill="hold" nodeType="withEffect">
                                  <p:stCondLst>
                                    <p:cond delay="0"/>
                                  </p:stCondLst>
                                  <p:childTnLst>
                                    <p:set>
                                      <p:cBhvr>
                                        <p:cTn id="60" dur="1" fill="hold">
                                          <p:stCondLst>
                                            <p:cond delay="0"/>
                                          </p:stCondLst>
                                        </p:cTn>
                                        <p:tgtEl>
                                          <p:spTgt spid="3">
                                            <p:txEl>
                                              <p:pRg st="17" end="17"/>
                                            </p:txEl>
                                          </p:spTgt>
                                        </p:tgtEl>
                                        <p:attrNameLst>
                                          <p:attrName>style.visibility</p:attrName>
                                        </p:attrNameLst>
                                      </p:cBhvr>
                                      <p:to>
                                        <p:strVal val="visible"/>
                                      </p:to>
                                    </p:set>
                                    <p:anim calcmode="lin" valueType="num">
                                      <p:cBhvr additive="base">
                                        <p:cTn id="61"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7" end="17"/>
                                            </p:txEl>
                                          </p:spTgt>
                                        </p:tgtEl>
                                        <p:attrNameLst>
                                          <p:attrName>ppt_y</p:attrName>
                                        </p:attrNameLst>
                                      </p:cBhvr>
                                      <p:tavLst>
                                        <p:tav tm="0">
                                          <p:val>
                                            <p:strVal val="1+#ppt_h/2"/>
                                          </p:val>
                                        </p:tav>
                                        <p:tav tm="100000">
                                          <p:val>
                                            <p:strVal val="#ppt_y"/>
                                          </p:val>
                                        </p:tav>
                                      </p:tavLst>
                                    </p:anim>
                                  </p:childTnLst>
                                </p:cTn>
                              </p:par>
                              <p:par>
                                <p:cTn id="63" presetID="2" presetClass="entr" presetSubtype="6" fill="hold" nodeType="withEffect">
                                  <p:stCondLst>
                                    <p:cond delay="0"/>
                                  </p:stCondLst>
                                  <p:childTnLst>
                                    <p:set>
                                      <p:cBhvr>
                                        <p:cTn id="64" dur="1" fill="hold">
                                          <p:stCondLst>
                                            <p:cond delay="0"/>
                                          </p:stCondLst>
                                        </p:cTn>
                                        <p:tgtEl>
                                          <p:spTgt spid="3">
                                            <p:txEl>
                                              <p:pRg st="18" end="18"/>
                                            </p:txEl>
                                          </p:spTgt>
                                        </p:tgtEl>
                                        <p:attrNameLst>
                                          <p:attrName>style.visibility</p:attrName>
                                        </p:attrNameLst>
                                      </p:cBhvr>
                                      <p:to>
                                        <p:strVal val="visible"/>
                                      </p:to>
                                    </p:set>
                                    <p:anim calcmode="lin" valueType="num">
                                      <p:cBhvr additive="base">
                                        <p:cTn id="65" dur="500" fill="hold"/>
                                        <p:tgtEl>
                                          <p:spTgt spid="3">
                                            <p:txEl>
                                              <p:pRg st="18" end="18"/>
                                            </p:txEl>
                                          </p:spTgt>
                                        </p:tgtEl>
                                        <p:attrNameLst>
                                          <p:attrName>ppt_x</p:attrName>
                                        </p:attrNameLst>
                                      </p:cBhvr>
                                      <p:tavLst>
                                        <p:tav tm="0">
                                          <p:val>
                                            <p:strVal val="1+#ppt_w/2"/>
                                          </p:val>
                                        </p:tav>
                                        <p:tav tm="100000">
                                          <p:val>
                                            <p:strVal val="#ppt_x"/>
                                          </p:val>
                                        </p:tav>
                                      </p:tavLst>
                                    </p:anim>
                                    <p:anim calcmode="lin" valueType="num">
                                      <p:cBhvr additive="base">
                                        <p:cTn id="66" dur="500" fill="hold"/>
                                        <p:tgtEl>
                                          <p:spTgt spid="3">
                                            <p:txEl>
                                              <p:pRg st="18" end="18"/>
                                            </p:txEl>
                                          </p:spTgt>
                                        </p:tgtEl>
                                        <p:attrNameLst>
                                          <p:attrName>ppt_y</p:attrName>
                                        </p:attrNameLst>
                                      </p:cBhvr>
                                      <p:tavLst>
                                        <p:tav tm="0">
                                          <p:val>
                                            <p:strVal val="1+#ppt_h/2"/>
                                          </p:val>
                                        </p:tav>
                                        <p:tav tm="100000">
                                          <p:val>
                                            <p:strVal val="#ppt_y"/>
                                          </p:val>
                                        </p:tav>
                                      </p:tavLst>
                                    </p:anim>
                                  </p:childTnLst>
                                </p:cTn>
                              </p:par>
                              <p:par>
                                <p:cTn id="67" presetID="2" presetClass="entr" presetSubtype="6" fill="hold" nodeType="withEffect">
                                  <p:stCondLst>
                                    <p:cond delay="0"/>
                                  </p:stCondLst>
                                  <p:childTnLst>
                                    <p:set>
                                      <p:cBhvr>
                                        <p:cTn id="68" dur="1" fill="hold">
                                          <p:stCondLst>
                                            <p:cond delay="0"/>
                                          </p:stCondLst>
                                        </p:cTn>
                                        <p:tgtEl>
                                          <p:spTgt spid="3">
                                            <p:txEl>
                                              <p:pRg st="19" end="19"/>
                                            </p:txEl>
                                          </p:spTgt>
                                        </p:tgtEl>
                                        <p:attrNameLst>
                                          <p:attrName>style.visibility</p:attrName>
                                        </p:attrNameLst>
                                      </p:cBhvr>
                                      <p:to>
                                        <p:strVal val="visible"/>
                                      </p:to>
                                    </p:set>
                                    <p:anim calcmode="lin" valueType="num">
                                      <p:cBhvr additive="base">
                                        <p:cTn id="69" dur="500" fill="hold"/>
                                        <p:tgtEl>
                                          <p:spTgt spid="3">
                                            <p:txEl>
                                              <p:pRg st="19" end="19"/>
                                            </p:txEl>
                                          </p:spTgt>
                                        </p:tgtEl>
                                        <p:attrNameLst>
                                          <p:attrName>ppt_x</p:attrName>
                                        </p:attrNameLst>
                                      </p:cBhvr>
                                      <p:tavLst>
                                        <p:tav tm="0">
                                          <p:val>
                                            <p:strVal val="1+#ppt_w/2"/>
                                          </p:val>
                                        </p:tav>
                                        <p:tav tm="100000">
                                          <p:val>
                                            <p:strVal val="#ppt_x"/>
                                          </p:val>
                                        </p:tav>
                                      </p:tavLst>
                                    </p:anim>
                                    <p:anim calcmode="lin" valueType="num">
                                      <p:cBhvr additive="base">
                                        <p:cTn id="70"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Units of Measure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9042" y="2286000"/>
            <a:ext cx="7010399" cy="196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16</a:t>
            </a:fld>
            <a:endParaRPr lang="en-US"/>
          </a:p>
        </p:txBody>
      </p:sp>
    </p:spTree>
    <p:extLst>
      <p:ext uri="{BB962C8B-B14F-4D97-AF65-F5344CB8AC3E}">
        <p14:creationId xmlns:p14="http://schemas.microsoft.com/office/powerpoint/2010/main" val="1519979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Watt</a:t>
            </a:r>
            <a:endParaRPr lang="en-US" dirty="0"/>
          </a:p>
        </p:txBody>
      </p:sp>
      <p:sp>
        <p:nvSpPr>
          <p:cNvPr id="3" name="Content Placeholder 2"/>
          <p:cNvSpPr>
            <a:spLocks noGrp="1"/>
          </p:cNvSpPr>
          <p:nvPr>
            <p:ph idx="1"/>
          </p:nvPr>
        </p:nvSpPr>
        <p:spPr/>
        <p:txBody>
          <a:bodyPr>
            <a:normAutofit fontScale="47500" lnSpcReduction="20000"/>
          </a:bodyPr>
          <a:lstStyle/>
          <a:p>
            <a:pPr marL="0" marR="0" indent="0">
              <a:lnSpc>
                <a:spcPct val="115000"/>
              </a:lnSpc>
              <a:spcBef>
                <a:spcPts val="0"/>
              </a:spcBef>
              <a:spcAft>
                <a:spcPts val="0"/>
              </a:spcAft>
              <a:buNone/>
            </a:pPr>
            <a:r>
              <a:rPr lang="en-US" dirty="0">
                <a:ea typeface="Calibri"/>
                <a:cs typeface="Times New Roman"/>
              </a:rPr>
              <a:t>A watt (W) is the basic </a:t>
            </a:r>
            <a:r>
              <a:rPr lang="en-US" dirty="0">
                <a:solidFill>
                  <a:srgbClr val="FF0000"/>
                </a:solidFill>
                <a:ea typeface="Calibri"/>
                <a:cs typeface="Times New Roman"/>
              </a:rPr>
              <a:t>unit of power</a:t>
            </a:r>
            <a:r>
              <a:rPr lang="en-US" dirty="0">
                <a:ea typeface="Calibri"/>
                <a:cs typeface="Times New Roman"/>
              </a:rPr>
              <a:t>, named after James Watt, an 18th-century Scottish inventor.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One watt is equal to 1 ampere (amp) of current flowing at 1 volt</a:t>
            </a:r>
            <a:r>
              <a:rPr lang="en-US" dirty="0" smtClean="0">
                <a:ea typeface="Calibri"/>
                <a:cs typeface="Times New Roman"/>
              </a:rPr>
              <a:t>.</a:t>
            </a:r>
            <a:r>
              <a:rPr lang="en-US" dirty="0">
                <a:ea typeface="Calibri"/>
                <a:cs typeface="Times New Roman"/>
              </a:rPr>
              <a:t>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Power washer analogy - The success of a power washer is based on two components: </a:t>
            </a:r>
          </a:p>
          <a:p>
            <a:pPr marL="914400" lvl="1" indent="-514350">
              <a:lnSpc>
                <a:spcPct val="115000"/>
              </a:lnSpc>
              <a:spcBef>
                <a:spcPts val="0"/>
              </a:spcBef>
              <a:buFont typeface="+mj-lt"/>
              <a:buAutoNum type="arabicPeriod"/>
            </a:pPr>
            <a:r>
              <a:rPr lang="en-US" dirty="0">
                <a:ea typeface="Calibri"/>
                <a:cs typeface="Times New Roman"/>
              </a:rPr>
              <a:t>the </a:t>
            </a:r>
            <a:r>
              <a:rPr lang="en-US" dirty="0">
                <a:solidFill>
                  <a:srgbClr val="FF0000"/>
                </a:solidFill>
                <a:ea typeface="Calibri"/>
                <a:cs typeface="Times New Roman"/>
              </a:rPr>
              <a:t>pressure </a:t>
            </a:r>
            <a:r>
              <a:rPr lang="en-US" dirty="0">
                <a:ea typeface="Calibri"/>
                <a:cs typeface="Times New Roman"/>
              </a:rPr>
              <a:t>applied to the water, and </a:t>
            </a:r>
          </a:p>
          <a:p>
            <a:pPr marL="914400" lvl="1" indent="-514350">
              <a:lnSpc>
                <a:spcPct val="115000"/>
              </a:lnSpc>
              <a:spcBef>
                <a:spcPts val="0"/>
              </a:spcBef>
              <a:buFont typeface="+mj-lt"/>
              <a:buAutoNum type="arabicPeriod"/>
            </a:pPr>
            <a:r>
              <a:rPr lang="en-US" dirty="0">
                <a:ea typeface="Calibri"/>
                <a:cs typeface="Times New Roman"/>
              </a:rPr>
              <a:t>the volume (</a:t>
            </a:r>
            <a:r>
              <a:rPr lang="en-US" dirty="0">
                <a:solidFill>
                  <a:srgbClr val="FF0000"/>
                </a:solidFill>
                <a:ea typeface="Calibri"/>
                <a:cs typeface="Times New Roman"/>
              </a:rPr>
              <a:t>flow</a:t>
            </a:r>
            <a:r>
              <a:rPr lang="en-US" dirty="0">
                <a:ea typeface="Calibri"/>
                <a:cs typeface="Times New Roman"/>
              </a:rPr>
              <a:t>)  of water used </a:t>
            </a:r>
            <a:r>
              <a:rPr lang="en-US" u="sng" dirty="0">
                <a:ea typeface="Calibri"/>
                <a:cs typeface="Times New Roman"/>
              </a:rPr>
              <a:t>over a period of time</a:t>
            </a:r>
            <a:endParaRPr lang="en-US" dirty="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A </a:t>
            </a:r>
            <a:r>
              <a:rPr lang="en-US" u="sng" dirty="0">
                <a:solidFill>
                  <a:srgbClr val="FF0000"/>
                </a:solidFill>
                <a:ea typeface="Calibri"/>
                <a:cs typeface="Times New Roman"/>
              </a:rPr>
              <a:t>watt</a:t>
            </a:r>
            <a:r>
              <a:rPr lang="en-US" dirty="0">
                <a:solidFill>
                  <a:srgbClr val="FF0000"/>
                </a:solidFill>
                <a:ea typeface="Calibri"/>
                <a:cs typeface="Times New Roman"/>
              </a:rPr>
              <a:t> </a:t>
            </a:r>
            <a:r>
              <a:rPr lang="en-US" dirty="0">
                <a:ea typeface="Calibri"/>
                <a:cs typeface="Times New Roman"/>
              </a:rPr>
              <a:t>is very similar to the </a:t>
            </a:r>
            <a:r>
              <a:rPr lang="en-US" dirty="0">
                <a:solidFill>
                  <a:srgbClr val="FF0000"/>
                </a:solidFill>
                <a:ea typeface="Calibri"/>
                <a:cs typeface="Times New Roman"/>
              </a:rPr>
              <a:t>output </a:t>
            </a:r>
            <a:r>
              <a:rPr lang="en-US" dirty="0">
                <a:ea typeface="Calibri"/>
                <a:cs typeface="Times New Roman"/>
              </a:rPr>
              <a:t>of the power washer.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Instead of the </a:t>
            </a:r>
            <a:r>
              <a:rPr lang="en-US" dirty="0">
                <a:solidFill>
                  <a:srgbClr val="FF0000"/>
                </a:solidFill>
                <a:ea typeface="Calibri"/>
                <a:cs typeface="Times New Roman"/>
              </a:rPr>
              <a:t>pressure </a:t>
            </a:r>
            <a:r>
              <a:rPr lang="en-US" dirty="0">
                <a:ea typeface="Calibri"/>
                <a:cs typeface="Times New Roman"/>
              </a:rPr>
              <a:t>generated by the machine, electrical systems have </a:t>
            </a:r>
            <a:r>
              <a:rPr lang="en-US" u="sng" dirty="0">
                <a:solidFill>
                  <a:srgbClr val="FF0000"/>
                </a:solidFill>
                <a:ea typeface="Calibri"/>
                <a:cs typeface="Times New Roman"/>
              </a:rPr>
              <a:t>voltage</a:t>
            </a:r>
            <a:r>
              <a:rPr lang="en-US" dirty="0">
                <a:ea typeface="Calibri"/>
                <a:cs typeface="Times New Roman"/>
              </a:rPr>
              <a:t>.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Instead of water </a:t>
            </a:r>
            <a:r>
              <a:rPr lang="en-US" dirty="0">
                <a:solidFill>
                  <a:srgbClr val="FF0000"/>
                </a:solidFill>
                <a:ea typeface="Calibri"/>
                <a:cs typeface="Times New Roman"/>
              </a:rPr>
              <a:t>flow</a:t>
            </a:r>
            <a:r>
              <a:rPr lang="en-US" dirty="0">
                <a:ea typeface="Calibri"/>
                <a:cs typeface="Times New Roman"/>
              </a:rPr>
              <a:t>, electrical systems have </a:t>
            </a:r>
            <a:r>
              <a:rPr lang="en-US" u="sng" dirty="0">
                <a:solidFill>
                  <a:srgbClr val="FF0000"/>
                </a:solidFill>
                <a:ea typeface="Calibri"/>
                <a:cs typeface="Times New Roman"/>
              </a:rPr>
              <a:t>current</a:t>
            </a:r>
            <a:r>
              <a:rPr lang="en-US" dirty="0">
                <a:ea typeface="Calibri"/>
                <a:cs typeface="Times New Roman"/>
              </a:rPr>
              <a:t>, which is measured in </a:t>
            </a:r>
            <a:r>
              <a:rPr lang="en-US" u="sng" dirty="0">
                <a:solidFill>
                  <a:srgbClr val="FF0000"/>
                </a:solidFill>
                <a:ea typeface="Calibri"/>
                <a:cs typeface="Times New Roman"/>
              </a:rPr>
              <a:t>amps</a:t>
            </a:r>
            <a:r>
              <a:rPr lang="en-US" dirty="0">
                <a:ea typeface="Calibri"/>
                <a:cs typeface="Times New Roman"/>
              </a:rPr>
              <a:t>.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So the amount of </a:t>
            </a:r>
            <a:r>
              <a:rPr lang="en-US" dirty="0">
                <a:solidFill>
                  <a:srgbClr val="FF0000"/>
                </a:solidFill>
                <a:ea typeface="Calibri"/>
                <a:cs typeface="Times New Roman"/>
              </a:rPr>
              <a:t>watts generated </a:t>
            </a:r>
            <a:r>
              <a:rPr lang="en-US" dirty="0">
                <a:ea typeface="Calibri"/>
                <a:cs typeface="Times New Roman"/>
              </a:rPr>
              <a:t>is equal to the </a:t>
            </a:r>
            <a:r>
              <a:rPr lang="en-US" dirty="0">
                <a:solidFill>
                  <a:srgbClr val="FF0000"/>
                </a:solidFill>
                <a:ea typeface="Calibri"/>
                <a:cs typeface="Times New Roman"/>
              </a:rPr>
              <a:t>volts</a:t>
            </a:r>
            <a:r>
              <a:rPr lang="en-US" dirty="0">
                <a:ea typeface="Calibri"/>
                <a:cs typeface="Times New Roman"/>
              </a:rPr>
              <a:t> times the </a:t>
            </a:r>
            <a:r>
              <a:rPr lang="en-US" dirty="0">
                <a:solidFill>
                  <a:srgbClr val="FF0000"/>
                </a:solidFill>
                <a:ea typeface="Calibri"/>
                <a:cs typeface="Times New Roman"/>
              </a:rPr>
              <a:t>amps</a:t>
            </a:r>
            <a:r>
              <a:rPr lang="en-US" dirty="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b="1" dirty="0">
                <a:solidFill>
                  <a:srgbClr val="0070C0"/>
                </a:solidFill>
                <a:ea typeface="Calibri"/>
                <a:cs typeface="Times New Roman"/>
              </a:rPr>
              <a:t>W  = v*a</a:t>
            </a:r>
            <a:endParaRPr lang="en-US" dirty="0">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17</a:t>
            </a:fld>
            <a:endParaRPr lang="en-US"/>
          </a:p>
        </p:txBody>
      </p:sp>
    </p:spTree>
    <p:extLst>
      <p:ext uri="{BB962C8B-B14F-4D97-AF65-F5344CB8AC3E}">
        <p14:creationId xmlns:p14="http://schemas.microsoft.com/office/powerpoint/2010/main" val="256801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
                                            <p:txEl>
                                              <p:pRg st="16" end="16"/>
                                            </p:txEl>
                                          </p:spTgt>
                                        </p:tgtEl>
                                        <p:attrNameLst>
                                          <p:attrName>style.visibility</p:attrName>
                                        </p:attrNameLst>
                                      </p:cBhvr>
                                      <p:to>
                                        <p:strVal val="visible"/>
                                      </p:to>
                                    </p:set>
                                    <p:anim calcmode="lin" valueType="num">
                                      <p:cBhvr additive="base">
                                        <p:cTn id="61" dur="500" fill="hold"/>
                                        <p:tgtEl>
                                          <p:spTgt spid="3">
                                            <p:txEl>
                                              <p:pRg st="16" end="16"/>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
                                            <p:txEl>
                                              <p:pRg st="16" end="1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a typeface="Calibri"/>
                <a:cs typeface="Times New Roman"/>
              </a:rPr>
              <a:t>Milliwatt (mW</a:t>
            </a:r>
            <a:r>
              <a:rPr lang="en-US" b="1" dirty="0" smtClean="0">
                <a:ea typeface="Calibri"/>
                <a:cs typeface="Times New Roman"/>
              </a:rPr>
              <a:t>)</a:t>
            </a:r>
            <a:endParaRPr lang="en-US" dirty="0"/>
          </a:p>
        </p:txBody>
      </p:sp>
      <p:sp>
        <p:nvSpPr>
          <p:cNvPr id="3" name="Content Placeholder 2"/>
          <p:cNvSpPr>
            <a:spLocks noGrp="1"/>
          </p:cNvSpPr>
          <p:nvPr>
            <p:ph idx="1"/>
          </p:nvPr>
        </p:nvSpPr>
        <p:spPr/>
        <p:txBody>
          <a:bodyPr>
            <a:normAutofit fontScale="77500" lnSpcReduction="20000"/>
          </a:bodyPr>
          <a:lstStyle/>
          <a:p>
            <a:pPr marL="0" marR="0" indent="0">
              <a:lnSpc>
                <a:spcPct val="115000"/>
              </a:lnSpc>
              <a:spcBef>
                <a:spcPts val="0"/>
              </a:spcBef>
              <a:spcAft>
                <a:spcPts val="0"/>
              </a:spcAft>
              <a:buNone/>
            </a:pPr>
            <a:r>
              <a:rPr lang="en-US" dirty="0">
                <a:ea typeface="Calibri"/>
                <a:cs typeface="Times New Roman"/>
              </a:rPr>
              <a:t>A milliwatt (mW) is also a unit of power.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A milliwatt is 1/1,000 of a watt. </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The reason you need to be concerned with milliwatts is because most of the 802.11 equipment that you will be using transmits at power levels between </a:t>
            </a:r>
            <a:r>
              <a:rPr lang="en-US" dirty="0">
                <a:solidFill>
                  <a:srgbClr val="FF0000"/>
                </a:solidFill>
                <a:ea typeface="Calibri"/>
                <a:cs typeface="Times New Roman"/>
              </a:rPr>
              <a:t>1 mW and 100 </a:t>
            </a:r>
            <a:r>
              <a:rPr lang="en-US" dirty="0" smtClean="0">
                <a:solidFill>
                  <a:srgbClr val="FF0000"/>
                </a:solidFill>
                <a:ea typeface="Calibri"/>
                <a:cs typeface="Times New Roman"/>
              </a:rPr>
              <a:t>mW</a:t>
            </a:r>
            <a:endParaRPr lang="en-US" dirty="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Even though the FCC allows IR output as much as 1W, rarely in point-to-point communications, such as in building-to-building bridge links, would you use 802.11 equipment </a:t>
            </a:r>
            <a:r>
              <a:rPr lang="en-US" dirty="0">
                <a:solidFill>
                  <a:srgbClr val="0070C0"/>
                </a:solidFill>
                <a:ea typeface="Calibri"/>
                <a:cs typeface="Times New Roman"/>
              </a:rPr>
              <a:t>with </a:t>
            </a:r>
            <a:r>
              <a:rPr lang="en-US" b="1" dirty="0">
                <a:solidFill>
                  <a:srgbClr val="0070C0"/>
                </a:solidFill>
                <a:ea typeface="Calibri"/>
                <a:cs typeface="Times New Roman"/>
              </a:rPr>
              <a:t>more than 250 mW of transmit power</a:t>
            </a:r>
            <a:endParaRPr lang="en-US" dirty="0">
              <a:solidFill>
                <a:srgbClr val="0070C0"/>
              </a:solidFill>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18</a:t>
            </a:fld>
            <a:endParaRPr lang="en-US"/>
          </a:p>
        </p:txBody>
      </p:sp>
    </p:spTree>
    <p:extLst>
      <p:ext uri="{BB962C8B-B14F-4D97-AF65-F5344CB8AC3E}">
        <p14:creationId xmlns:p14="http://schemas.microsoft.com/office/powerpoint/2010/main" val="124057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a typeface="Calibri"/>
                <a:cs typeface="Times New Roman"/>
              </a:rPr>
              <a:t>Decibel (dB)</a:t>
            </a:r>
            <a:r>
              <a:rPr lang="en-US" dirty="0">
                <a:ea typeface="Calibri"/>
                <a:cs typeface="Times New Roman"/>
              </a:rPr>
              <a:t/>
            </a:r>
            <a:br>
              <a:rPr lang="en-US" dirty="0">
                <a:ea typeface="Calibri"/>
                <a:cs typeface="Times New Roman"/>
              </a:rPr>
            </a:br>
            <a:endParaRPr lang="en-US" dirty="0"/>
          </a:p>
        </p:txBody>
      </p:sp>
      <p:sp>
        <p:nvSpPr>
          <p:cNvPr id="3" name="Content Placeholder 2"/>
          <p:cNvSpPr>
            <a:spLocks noGrp="1"/>
          </p:cNvSpPr>
          <p:nvPr>
            <p:ph idx="1"/>
          </p:nvPr>
        </p:nvSpPr>
        <p:spPr>
          <a:xfrm>
            <a:off x="457200" y="1371600"/>
            <a:ext cx="7620000" cy="5181600"/>
          </a:xfrm>
        </p:spPr>
        <p:txBody>
          <a:bodyPr>
            <a:normAutofit/>
          </a:bodyPr>
          <a:lstStyle/>
          <a:p>
            <a:pPr marL="0" marR="0" indent="0">
              <a:lnSpc>
                <a:spcPct val="115000"/>
              </a:lnSpc>
              <a:spcBef>
                <a:spcPts val="0"/>
              </a:spcBef>
              <a:spcAft>
                <a:spcPts val="0"/>
              </a:spcAft>
              <a:buNone/>
            </a:pPr>
            <a:r>
              <a:rPr lang="en-US" sz="1800" dirty="0">
                <a:ea typeface="Calibri"/>
                <a:cs typeface="Times New Roman"/>
              </a:rPr>
              <a:t>A decibel (dB) is a </a:t>
            </a:r>
            <a:r>
              <a:rPr lang="en-US" sz="1800" dirty="0">
                <a:solidFill>
                  <a:srgbClr val="FF0000"/>
                </a:solidFill>
                <a:ea typeface="Calibri"/>
                <a:cs typeface="Times New Roman"/>
              </a:rPr>
              <a:t>unit of </a:t>
            </a:r>
            <a:r>
              <a:rPr lang="en-US" sz="1800" b="1" dirty="0">
                <a:solidFill>
                  <a:srgbClr val="FF0000"/>
                </a:solidFill>
                <a:ea typeface="Calibri"/>
                <a:cs typeface="Times New Roman"/>
              </a:rPr>
              <a:t>comparison</a:t>
            </a:r>
            <a:r>
              <a:rPr lang="en-US" sz="1800" dirty="0">
                <a:ea typeface="Calibri"/>
                <a:cs typeface="Times New Roman"/>
              </a:rPr>
              <a:t>, </a:t>
            </a:r>
            <a:r>
              <a:rPr lang="en-US" sz="1800" u="sng" dirty="0">
                <a:ea typeface="Calibri"/>
                <a:cs typeface="Times New Roman"/>
              </a:rPr>
              <a:t>not a unit of power</a:t>
            </a: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Therefore, it is used to represent a difference between two values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A dB is a </a:t>
            </a:r>
            <a:r>
              <a:rPr lang="en-US" sz="1800" dirty="0">
                <a:solidFill>
                  <a:srgbClr val="FF0000"/>
                </a:solidFill>
                <a:ea typeface="Calibri"/>
                <a:cs typeface="Times New Roman"/>
              </a:rPr>
              <a:t>relative expression </a:t>
            </a:r>
            <a:r>
              <a:rPr lang="en-US" sz="1800" dirty="0">
                <a:ea typeface="Calibri"/>
                <a:cs typeface="Times New Roman"/>
              </a:rPr>
              <a:t>and </a:t>
            </a:r>
            <a:r>
              <a:rPr lang="en-US" sz="1800" dirty="0">
                <a:solidFill>
                  <a:srgbClr val="FF0000"/>
                </a:solidFill>
                <a:ea typeface="Calibri"/>
                <a:cs typeface="Times New Roman"/>
              </a:rPr>
              <a:t>a measurement of change in power</a:t>
            </a:r>
            <a:endParaRPr lang="en-US" sz="1800" dirty="0">
              <a:ea typeface="Calibri"/>
              <a:cs typeface="Times New Roman"/>
            </a:endParaRPr>
          </a:p>
          <a:p>
            <a:pPr marL="0" marR="0" indent="0">
              <a:lnSpc>
                <a:spcPct val="115000"/>
              </a:lnSpc>
              <a:spcBef>
                <a:spcPts val="0"/>
              </a:spcBef>
              <a:spcAft>
                <a:spcPts val="0"/>
              </a:spcAft>
              <a:buNone/>
            </a:pPr>
            <a:r>
              <a:rPr lang="en-US" sz="1800" dirty="0">
                <a:solidFill>
                  <a:srgbClr val="FF0000"/>
                </a:solidFill>
                <a:ea typeface="Calibri"/>
                <a:cs typeface="Times New Roman"/>
              </a:rPr>
              <a:t> </a:t>
            </a:r>
            <a:endParaRPr lang="en-US" sz="1800" dirty="0">
              <a:ea typeface="Calibri"/>
              <a:cs typeface="Times New Roman"/>
            </a:endParaRPr>
          </a:p>
          <a:p>
            <a:pPr marL="0" marR="0" indent="0">
              <a:lnSpc>
                <a:spcPct val="115000"/>
              </a:lnSpc>
              <a:spcBef>
                <a:spcPts val="0"/>
              </a:spcBef>
              <a:spcAft>
                <a:spcPts val="0"/>
              </a:spcAft>
              <a:buNone/>
            </a:pPr>
            <a:r>
              <a:rPr lang="en-US" sz="1800" dirty="0">
                <a:ea typeface="Calibri"/>
                <a:cs typeface="Times New Roman"/>
              </a:rPr>
              <a:t>dB is used  to represent  the difference or loss between the EIRP </a:t>
            </a:r>
            <a:r>
              <a:rPr lang="en-US" sz="1800" dirty="0">
                <a:solidFill>
                  <a:srgbClr val="FF0000"/>
                </a:solidFill>
                <a:ea typeface="Calibri"/>
                <a:cs typeface="Times New Roman"/>
              </a:rPr>
              <a:t>output of a transmitter’s </a:t>
            </a:r>
            <a:endParaRPr lang="en-US" sz="1800" dirty="0">
              <a:ea typeface="Calibri"/>
              <a:cs typeface="Times New Roman"/>
            </a:endParaRPr>
          </a:p>
          <a:p>
            <a:pPr marL="0" marR="0" indent="0">
              <a:lnSpc>
                <a:spcPct val="115000"/>
              </a:lnSpc>
              <a:spcBef>
                <a:spcPts val="0"/>
              </a:spcBef>
              <a:spcAft>
                <a:spcPts val="0"/>
              </a:spcAft>
              <a:buNone/>
            </a:pPr>
            <a:r>
              <a:rPr lang="en-US" sz="1800" dirty="0">
                <a:solidFill>
                  <a:srgbClr val="FF0000"/>
                </a:solidFill>
                <a:ea typeface="Calibri"/>
                <a:cs typeface="Times New Roman"/>
              </a:rPr>
              <a:t>antenna</a:t>
            </a:r>
            <a:r>
              <a:rPr lang="en-US" sz="1800" dirty="0">
                <a:ea typeface="Calibri"/>
                <a:cs typeface="Times New Roman"/>
              </a:rPr>
              <a:t> and the amount of </a:t>
            </a:r>
            <a:r>
              <a:rPr lang="en-US" sz="1800" dirty="0">
                <a:solidFill>
                  <a:srgbClr val="FF0000"/>
                </a:solidFill>
                <a:ea typeface="Calibri"/>
                <a:cs typeface="Times New Roman"/>
              </a:rPr>
              <a:t>power received by the receiver’s antenna</a:t>
            </a:r>
            <a:endParaRPr lang="en-US" sz="1800" dirty="0">
              <a:ea typeface="Calibri"/>
              <a:cs typeface="Times New Roman"/>
            </a:endParaRP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So in and of itself dB is not a measure of power but a measure of comparison</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Decibel is derived from the term </a:t>
            </a:r>
            <a:r>
              <a:rPr lang="en-US" sz="1800" b="1" dirty="0" err="1">
                <a:solidFill>
                  <a:srgbClr val="FF0000"/>
                </a:solidFill>
                <a:ea typeface="Calibri"/>
                <a:cs typeface="Times New Roman"/>
              </a:rPr>
              <a:t>bel</a:t>
            </a:r>
            <a:r>
              <a:rPr lang="en-US" sz="1800" dirty="0">
                <a:ea typeface="Calibri"/>
                <a:cs typeface="Times New Roman"/>
              </a:rPr>
              <a:t>. Bell Telephone Laboratories needed a way to represent power losses on telephone lines as power ratios. They defined a </a:t>
            </a:r>
            <a:r>
              <a:rPr lang="en-US" sz="1800" u="sng" dirty="0" err="1">
                <a:ea typeface="Calibri"/>
                <a:cs typeface="Times New Roman"/>
              </a:rPr>
              <a:t>bel</a:t>
            </a:r>
            <a:r>
              <a:rPr lang="en-US" sz="1800" dirty="0">
                <a:ea typeface="Calibri"/>
                <a:cs typeface="Times New Roman"/>
              </a:rPr>
              <a:t> as the ratio of </a:t>
            </a:r>
            <a:r>
              <a:rPr lang="en-US" sz="1800" b="1" dirty="0">
                <a:solidFill>
                  <a:srgbClr val="FF0000"/>
                </a:solidFill>
                <a:ea typeface="Calibri"/>
                <a:cs typeface="Times New Roman"/>
              </a:rPr>
              <a:t>10 to 1</a:t>
            </a:r>
            <a:r>
              <a:rPr lang="en-US" sz="1800" dirty="0">
                <a:solidFill>
                  <a:srgbClr val="FF0000"/>
                </a:solidFill>
                <a:ea typeface="Calibri"/>
                <a:cs typeface="Times New Roman"/>
              </a:rPr>
              <a:t> </a:t>
            </a:r>
            <a:r>
              <a:rPr lang="en-US" sz="1800" dirty="0">
                <a:ea typeface="Calibri"/>
                <a:cs typeface="Times New Roman"/>
              </a:rPr>
              <a:t>between the power of two sounds. </a:t>
            </a:r>
          </a:p>
          <a:p>
            <a:pPr marL="0" marR="0" indent="0">
              <a:lnSpc>
                <a:spcPct val="115000"/>
              </a:lnSpc>
              <a:spcBef>
                <a:spcPts val="0"/>
              </a:spcBef>
              <a:spcAft>
                <a:spcPts val="0"/>
              </a:spcAft>
              <a:buNone/>
            </a:pPr>
            <a:r>
              <a:rPr lang="en-US" sz="1800"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19</a:t>
            </a:fld>
            <a:endParaRPr lang="en-US"/>
          </a:p>
        </p:txBody>
      </p:sp>
    </p:spTree>
    <p:extLst>
      <p:ext uri="{BB962C8B-B14F-4D97-AF65-F5344CB8AC3E}">
        <p14:creationId xmlns:p14="http://schemas.microsoft.com/office/powerpoint/2010/main" val="345790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I Learn?</a:t>
            </a:r>
            <a:endParaRPr lang="en-US" dirty="0"/>
          </a:p>
        </p:txBody>
      </p:sp>
      <p:sp>
        <p:nvSpPr>
          <p:cNvPr id="3" name="Rectangle 2"/>
          <p:cNvSpPr/>
          <p:nvPr/>
        </p:nvSpPr>
        <p:spPr>
          <a:xfrm>
            <a:off x="990600" y="2057400"/>
            <a:ext cx="7086600" cy="3046988"/>
          </a:xfrm>
          <a:prstGeom prst="rect">
            <a:avLst/>
          </a:prstGeom>
        </p:spPr>
        <p:txBody>
          <a:bodyPr wrap="square">
            <a:spAutoFit/>
          </a:bodyPr>
          <a:lstStyle/>
          <a:p>
            <a:r>
              <a:rPr lang="en-US" sz="2400" dirty="0" smtClean="0">
                <a:solidFill>
                  <a:prstClr val="black"/>
                </a:solidFill>
              </a:rPr>
              <a:t>We will cover six </a:t>
            </a:r>
            <a:r>
              <a:rPr lang="en-US" sz="2400" dirty="0">
                <a:solidFill>
                  <a:prstClr val="black"/>
                </a:solidFill>
              </a:rPr>
              <a:t>key areas of RF communications</a:t>
            </a:r>
            <a:r>
              <a:rPr lang="en-US" sz="2400" dirty="0" smtClean="0">
                <a:solidFill>
                  <a:prstClr val="black"/>
                </a:solidFill>
              </a:rPr>
              <a:t>:</a:t>
            </a:r>
          </a:p>
          <a:p>
            <a:endParaRPr lang="en-US" sz="2400" dirty="0">
              <a:solidFill>
                <a:prstClr val="black"/>
              </a:solidFill>
            </a:endParaRPr>
          </a:p>
          <a:p>
            <a:pPr marL="742950" lvl="1" indent="-285750">
              <a:buFont typeface="Arial" pitchFamily="34" charset="0"/>
              <a:buChar char="•"/>
            </a:pPr>
            <a:r>
              <a:rPr lang="en-US" sz="2400" b="1" dirty="0" smtClean="0">
                <a:solidFill>
                  <a:srgbClr val="FF0000"/>
                </a:solidFill>
              </a:rPr>
              <a:t>RF components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RF measurements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RF mathematics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RSSI thresholds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Link budgets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Fade margins</a:t>
            </a:r>
            <a:endParaRPr lang="en-US" sz="2400" b="1" dirty="0">
              <a:solidFill>
                <a:srgbClr val="FF0000"/>
              </a:solidFill>
            </a:endParaRP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a:t>
            </a:fld>
            <a:endParaRPr lang="en-US"/>
          </a:p>
        </p:txBody>
      </p:sp>
    </p:spTree>
    <p:extLst>
      <p:ext uri="{BB962C8B-B14F-4D97-AF65-F5344CB8AC3E}">
        <p14:creationId xmlns:p14="http://schemas.microsoft.com/office/powerpoint/2010/main" val="274179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a typeface="Calibri"/>
                <a:cs typeface="Times New Roman"/>
              </a:rPr>
              <a:t>Decibel (dB)</a:t>
            </a:r>
            <a:r>
              <a:rPr lang="en-US" dirty="0">
                <a:ea typeface="Calibri"/>
                <a:cs typeface="Times New Roman"/>
              </a:rPr>
              <a:t/>
            </a:r>
            <a:br>
              <a:rPr lang="en-US" dirty="0">
                <a:ea typeface="Calibri"/>
                <a:cs typeface="Times New Roman"/>
              </a:rPr>
            </a:br>
            <a:endParaRPr lang="en-US" dirty="0"/>
          </a:p>
        </p:txBody>
      </p:sp>
      <p:sp>
        <p:nvSpPr>
          <p:cNvPr id="3" name="Content Placeholder 2"/>
          <p:cNvSpPr>
            <a:spLocks noGrp="1"/>
          </p:cNvSpPr>
          <p:nvPr>
            <p:ph idx="1"/>
          </p:nvPr>
        </p:nvSpPr>
        <p:spPr>
          <a:xfrm>
            <a:off x="457200" y="1371600"/>
            <a:ext cx="7620000" cy="5181600"/>
          </a:xfrm>
        </p:spPr>
        <p:txBody>
          <a:bodyPr>
            <a:normAutofit/>
          </a:bodyPr>
          <a:lstStyle/>
          <a:p>
            <a:pPr marL="0" marR="0" indent="0">
              <a:lnSpc>
                <a:spcPct val="115000"/>
              </a:lnSpc>
              <a:spcBef>
                <a:spcPts val="0"/>
              </a:spcBef>
              <a:spcAft>
                <a:spcPts val="0"/>
              </a:spcAft>
              <a:buNone/>
            </a:pPr>
            <a:r>
              <a:rPr lang="en-US" sz="1800" dirty="0" smtClean="0">
                <a:ea typeface="Calibri"/>
                <a:cs typeface="Times New Roman"/>
              </a:rPr>
              <a:t>Let’s </a:t>
            </a:r>
            <a:r>
              <a:rPr lang="en-US" sz="1800" dirty="0">
                <a:ea typeface="Calibri"/>
                <a:cs typeface="Times New Roman"/>
              </a:rPr>
              <a:t>look at an example:</a:t>
            </a:r>
          </a:p>
          <a:p>
            <a:pPr marL="0" marR="0" indent="0">
              <a:lnSpc>
                <a:spcPct val="115000"/>
              </a:lnSpc>
              <a:spcBef>
                <a:spcPts val="0"/>
              </a:spcBef>
              <a:spcAft>
                <a:spcPts val="0"/>
              </a:spcAft>
              <a:buNone/>
            </a:pPr>
            <a:endParaRPr lang="en-US" sz="600" dirty="0">
              <a:ea typeface="Calibri"/>
              <a:cs typeface="Times New Roman"/>
            </a:endParaRPr>
          </a:p>
          <a:p>
            <a:pPr marL="0" marR="0" indent="0">
              <a:lnSpc>
                <a:spcPct val="115000"/>
              </a:lnSpc>
              <a:spcBef>
                <a:spcPts val="0"/>
              </a:spcBef>
              <a:spcAft>
                <a:spcPts val="0"/>
              </a:spcAft>
              <a:buNone/>
            </a:pPr>
            <a:r>
              <a:rPr lang="en-US" sz="1800" dirty="0" smtClean="0">
                <a:ea typeface="Calibri"/>
                <a:cs typeface="Times New Roman"/>
              </a:rPr>
              <a:t>An </a:t>
            </a:r>
            <a:r>
              <a:rPr lang="en-US" sz="1800" dirty="0">
                <a:ea typeface="Calibri"/>
                <a:cs typeface="Times New Roman"/>
              </a:rPr>
              <a:t>access point transmits data at 100 mW. </a:t>
            </a:r>
          </a:p>
          <a:p>
            <a:pPr marL="914400" lvl="1" indent="-514350">
              <a:lnSpc>
                <a:spcPct val="115000"/>
              </a:lnSpc>
              <a:spcBef>
                <a:spcPts val="0"/>
              </a:spcBef>
              <a:buFont typeface="+mj-lt"/>
              <a:buAutoNum type="arabicPeriod"/>
            </a:pPr>
            <a:r>
              <a:rPr lang="en-US" sz="1400" dirty="0">
                <a:ea typeface="Calibri"/>
                <a:cs typeface="Times New Roman"/>
              </a:rPr>
              <a:t>Laptop1 receives the signal at a power level of 10 mW, </a:t>
            </a:r>
          </a:p>
          <a:p>
            <a:pPr marL="914400" lvl="1" indent="-514350">
              <a:lnSpc>
                <a:spcPct val="115000"/>
              </a:lnSpc>
              <a:spcBef>
                <a:spcPts val="0"/>
              </a:spcBef>
              <a:buFont typeface="+mj-lt"/>
              <a:buAutoNum type="arabicPeriod"/>
            </a:pPr>
            <a:r>
              <a:rPr lang="en-US" sz="1400" dirty="0">
                <a:ea typeface="Calibri"/>
                <a:cs typeface="Times New Roman"/>
              </a:rPr>
              <a:t>Laptop2 receives the signal at a power level of 1 mW. </a:t>
            </a:r>
          </a:p>
          <a:p>
            <a:pPr marL="0" lvl="0" indent="0">
              <a:lnSpc>
                <a:spcPct val="115000"/>
              </a:lnSpc>
              <a:spcBef>
                <a:spcPts val="0"/>
              </a:spcBef>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 difference between the signal from the access point (100 mW) to laptop1 (10 mW) is 100:10, or a 10:1 ratio, or 1 </a:t>
            </a:r>
            <a:r>
              <a:rPr lang="en-US" sz="1800" dirty="0" err="1">
                <a:ea typeface="Calibri"/>
                <a:cs typeface="Times New Roman"/>
              </a:rPr>
              <a:t>bel</a:t>
            </a: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 difference between the signal from Laptop1 (10 mW) to laptop2 (1 mW) is 10:1, also a 10:1 ratio, or 1 </a:t>
            </a:r>
            <a:r>
              <a:rPr lang="en-US" sz="1800" dirty="0" err="1">
                <a:ea typeface="Calibri"/>
                <a:cs typeface="Times New Roman"/>
              </a:rPr>
              <a:t>bel</a:t>
            </a: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Therefore the power difference between the access point and laptop2 is 2 </a:t>
            </a:r>
            <a:r>
              <a:rPr lang="en-US" sz="1800" dirty="0" err="1">
                <a:ea typeface="Calibri"/>
                <a:cs typeface="Times New Roman"/>
              </a:rPr>
              <a:t>bels</a:t>
            </a:r>
            <a:r>
              <a:rPr lang="en-US" sz="1800" dirty="0" smtClean="0">
                <a:ea typeface="Calibri"/>
                <a:cs typeface="Times New Roman"/>
              </a:rPr>
              <a:t>.</a:t>
            </a:r>
            <a:endParaRPr lang="en-US" sz="1800" dirty="0">
              <a:ea typeface="Calibri"/>
              <a:cs typeface="Times New Roman"/>
            </a:endParaRPr>
          </a:p>
          <a:p>
            <a:pPr marL="0" marR="0" indent="0">
              <a:lnSpc>
                <a:spcPct val="115000"/>
              </a:lnSpc>
              <a:spcBef>
                <a:spcPts val="0"/>
              </a:spcBef>
              <a:spcAft>
                <a:spcPts val="0"/>
              </a:spcAft>
              <a:buNone/>
            </a:pPr>
            <a:endParaRPr lang="en-US" sz="1100"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20</a:t>
            </a:fld>
            <a:endParaRPr lang="en-US"/>
          </a:p>
        </p:txBody>
      </p:sp>
    </p:spTree>
    <p:extLst>
      <p:ext uri="{BB962C8B-B14F-4D97-AF65-F5344CB8AC3E}">
        <p14:creationId xmlns:p14="http://schemas.microsoft.com/office/powerpoint/2010/main" val="372664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Milliwatt</a:t>
            </a:r>
            <a:r>
              <a:rPr lang="en-US" dirty="0" smtClean="0"/>
              <a:t> &amp; Decibel Change          (Relative to 1 </a:t>
            </a:r>
            <a:r>
              <a:rPr lang="en-US" dirty="0" err="1" smtClean="0"/>
              <a:t>mW</a:t>
            </a:r>
            <a:r>
              <a:rPr lang="en-US" dirty="0" smtClean="0"/>
              <a:t>)</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814513"/>
            <a:ext cx="3581400" cy="4357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21</a:t>
            </a:fld>
            <a:endParaRPr lang="en-US"/>
          </a:p>
        </p:txBody>
      </p:sp>
    </p:spTree>
    <p:extLst>
      <p:ext uri="{BB962C8B-B14F-4D97-AF65-F5344CB8AC3E}">
        <p14:creationId xmlns:p14="http://schemas.microsoft.com/office/powerpoint/2010/main" val="7893151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Logarithms</a:t>
            </a:r>
            <a:endParaRPr lang="en-US" dirty="0"/>
          </a:p>
        </p:txBody>
      </p:sp>
      <p:sp>
        <p:nvSpPr>
          <p:cNvPr id="3" name="Content Placeholder 2"/>
          <p:cNvSpPr>
            <a:spLocks noGrp="1"/>
          </p:cNvSpPr>
          <p:nvPr>
            <p:ph idx="1"/>
          </p:nvPr>
        </p:nvSpPr>
        <p:spPr/>
        <p:txBody>
          <a:bodyPr>
            <a:normAutofit fontScale="40000" lnSpcReduction="20000"/>
          </a:bodyPr>
          <a:lstStyle/>
          <a:p>
            <a:pPr marL="0" marR="0" indent="0">
              <a:lnSpc>
                <a:spcPct val="115000"/>
              </a:lnSpc>
              <a:spcBef>
                <a:spcPts val="0"/>
              </a:spcBef>
              <a:spcAft>
                <a:spcPts val="0"/>
              </a:spcAft>
              <a:buNone/>
            </a:pPr>
            <a:r>
              <a:rPr lang="en-US" sz="4000" dirty="0" err="1">
                <a:ea typeface="Calibri"/>
                <a:cs typeface="Times New Roman"/>
              </a:rPr>
              <a:t>Bels</a:t>
            </a:r>
            <a:r>
              <a:rPr lang="en-US" sz="4000" dirty="0">
                <a:ea typeface="Calibri"/>
                <a:cs typeface="Times New Roman"/>
              </a:rPr>
              <a:t> can be looked at mathematically by using logarithms.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First, we need to look at raising a number to a power.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If you take 10 and raise it to the third power (10</a:t>
            </a:r>
            <a:r>
              <a:rPr lang="en-US" sz="4000" baseline="30000" dirty="0">
                <a:ea typeface="Calibri"/>
                <a:cs typeface="Times New Roman"/>
              </a:rPr>
              <a:t>3</a:t>
            </a:r>
            <a:r>
              <a:rPr lang="en-US" sz="4000" dirty="0">
                <a:ea typeface="Calibri"/>
                <a:cs typeface="Times New Roman"/>
              </a:rPr>
              <a:t> = y), what you are actually doing is multiplying three 10s (10 × 10 × 10).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If you do the math, you will calculate that  y is equal to 1,000.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So the solution is 10</a:t>
            </a:r>
            <a:r>
              <a:rPr lang="en-US" sz="4000" baseline="30000" dirty="0">
                <a:ea typeface="Calibri"/>
                <a:cs typeface="Times New Roman"/>
              </a:rPr>
              <a:t>3</a:t>
            </a:r>
            <a:r>
              <a:rPr lang="en-US" sz="4000" dirty="0">
                <a:ea typeface="Calibri"/>
                <a:cs typeface="Times New Roman"/>
              </a:rPr>
              <a:t> = 1,000.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When calculating logarithms, you change the formula to 10y = 1,000.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Here you are trying to figure out what power 10 needs to be raised to in order to get to 1,000. </a:t>
            </a:r>
          </a:p>
          <a:p>
            <a:pPr marL="0" marR="0" indent="0">
              <a:lnSpc>
                <a:spcPct val="115000"/>
              </a:lnSpc>
              <a:spcBef>
                <a:spcPts val="0"/>
              </a:spcBef>
              <a:spcAft>
                <a:spcPts val="0"/>
              </a:spcAft>
              <a:buNone/>
            </a:pPr>
            <a:r>
              <a:rPr lang="en-US" sz="4000" dirty="0">
                <a:ea typeface="Calibri"/>
                <a:cs typeface="Times New Roman"/>
              </a:rPr>
              <a:t> </a:t>
            </a:r>
          </a:p>
          <a:p>
            <a:pPr marL="0" marR="0" indent="0">
              <a:lnSpc>
                <a:spcPct val="115000"/>
              </a:lnSpc>
              <a:spcBef>
                <a:spcPts val="0"/>
              </a:spcBef>
              <a:spcAft>
                <a:spcPts val="0"/>
              </a:spcAft>
              <a:buNone/>
            </a:pPr>
            <a:r>
              <a:rPr lang="en-US" sz="4000" dirty="0">
                <a:ea typeface="Calibri"/>
                <a:cs typeface="Times New Roman"/>
              </a:rPr>
              <a:t>You know in this example that the answer is 3.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endParaRPr lang="en-US" dirty="0">
              <a:ea typeface="Calibri"/>
              <a:cs typeface="Times New Roman"/>
            </a:endParaRP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22</a:t>
            </a:fld>
            <a:endParaRPr lang="en-US"/>
          </a:p>
        </p:txBody>
      </p:sp>
    </p:spTree>
    <p:extLst>
      <p:ext uri="{BB962C8B-B14F-4D97-AF65-F5344CB8AC3E}">
        <p14:creationId xmlns:p14="http://schemas.microsoft.com/office/powerpoint/2010/main" val="8957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nodeType="click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 calcmode="lin" valueType="num">
                                      <p:cBhvr additive="base">
                                        <p:cTn id="49"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14" end="1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Logarithms</a:t>
            </a:r>
            <a:endParaRPr lang="en-US" dirty="0"/>
          </a:p>
        </p:txBody>
      </p:sp>
      <p:sp>
        <p:nvSpPr>
          <p:cNvPr id="3" name="Content Placeholder 2"/>
          <p:cNvSpPr>
            <a:spLocks noGrp="1"/>
          </p:cNvSpPr>
          <p:nvPr>
            <p:ph idx="1"/>
          </p:nvPr>
        </p:nvSpPr>
        <p:spPr/>
        <p:txBody>
          <a:bodyPr>
            <a:normAutofit fontScale="40000" lnSpcReduction="20000"/>
          </a:bodyPr>
          <a:lstStyle/>
          <a:p>
            <a:pPr marL="0" marR="0" indent="0">
              <a:lnSpc>
                <a:spcPct val="115000"/>
              </a:lnSpc>
              <a:spcBef>
                <a:spcPts val="0"/>
              </a:spcBef>
              <a:spcAft>
                <a:spcPts val="0"/>
              </a:spcAft>
              <a:buNone/>
            </a:pPr>
            <a:r>
              <a:rPr lang="en-US" dirty="0" smtClean="0">
                <a:ea typeface="Calibri"/>
                <a:cs typeface="Times New Roman"/>
              </a:rPr>
              <a:t>You </a:t>
            </a:r>
            <a:r>
              <a:rPr lang="en-US" dirty="0">
                <a:ea typeface="Calibri"/>
                <a:cs typeface="Times New Roman"/>
              </a:rPr>
              <a:t>can also write this equation as y = log</a:t>
            </a:r>
            <a:r>
              <a:rPr lang="en-US" baseline="-25000" dirty="0">
                <a:ea typeface="Calibri"/>
                <a:cs typeface="Times New Roman"/>
              </a:rPr>
              <a:t>10 </a:t>
            </a:r>
            <a:r>
              <a:rPr lang="en-US" dirty="0">
                <a:ea typeface="Calibri"/>
                <a:cs typeface="Times New Roman"/>
              </a:rPr>
              <a:t>(1,000) or y = log</a:t>
            </a:r>
            <a:r>
              <a:rPr lang="en-US" baseline="-25000" dirty="0">
                <a:ea typeface="Calibri"/>
                <a:cs typeface="Times New Roman"/>
              </a:rPr>
              <a:t>10 </a:t>
            </a:r>
            <a:r>
              <a:rPr lang="en-US" dirty="0">
                <a:ea typeface="Calibri"/>
                <a:cs typeface="Times New Roman"/>
              </a:rPr>
              <a:t>1,000.  So the complete equation is 3 = log</a:t>
            </a:r>
            <a:r>
              <a:rPr lang="en-US" baseline="-25000" dirty="0">
                <a:ea typeface="Calibri"/>
                <a:cs typeface="Times New Roman"/>
              </a:rPr>
              <a:t>10 </a:t>
            </a:r>
            <a:r>
              <a:rPr lang="en-US" dirty="0">
                <a:ea typeface="Calibri"/>
                <a:cs typeface="Times New Roman"/>
              </a:rPr>
              <a:t>(1,000).</a:t>
            </a:r>
          </a:p>
          <a:p>
            <a:pPr marL="0" marR="0" indent="0">
              <a:lnSpc>
                <a:spcPct val="115000"/>
              </a:lnSpc>
              <a:spcBef>
                <a:spcPts val="0"/>
              </a:spcBef>
              <a:spcAft>
                <a:spcPts val="0"/>
              </a:spcAft>
              <a:buNone/>
            </a:pPr>
            <a:r>
              <a:rPr lang="en-US" b="1" dirty="0">
                <a:ea typeface="Calibri"/>
                <a:cs typeface="Times New Roman"/>
              </a:rPr>
              <a:t> </a:t>
            </a: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10</a:t>
            </a:r>
            <a:r>
              <a:rPr lang="en-US" baseline="30000" dirty="0">
                <a:ea typeface="Calibri"/>
                <a:cs typeface="Times New Roman"/>
              </a:rPr>
              <a:t>1</a:t>
            </a:r>
            <a:r>
              <a:rPr lang="en-US" dirty="0">
                <a:ea typeface="Calibri"/>
                <a:cs typeface="Times New Roman"/>
              </a:rPr>
              <a:t> = 10	log</a:t>
            </a:r>
            <a:r>
              <a:rPr lang="en-US" baseline="-25000" dirty="0">
                <a:ea typeface="Calibri"/>
                <a:cs typeface="Times New Roman"/>
              </a:rPr>
              <a:t>10</a:t>
            </a:r>
            <a:r>
              <a:rPr lang="en-US" dirty="0">
                <a:ea typeface="Calibri"/>
                <a:cs typeface="Times New Roman"/>
              </a:rPr>
              <a:t> (10) = 1</a:t>
            </a:r>
          </a:p>
          <a:p>
            <a:pPr marL="0" marR="0" indent="0">
              <a:lnSpc>
                <a:spcPct val="115000"/>
              </a:lnSpc>
              <a:spcBef>
                <a:spcPts val="0"/>
              </a:spcBef>
              <a:spcAft>
                <a:spcPts val="0"/>
              </a:spcAft>
              <a:buNone/>
            </a:pPr>
            <a:r>
              <a:rPr lang="en-US" dirty="0">
                <a:ea typeface="Calibri"/>
                <a:cs typeface="Times New Roman"/>
              </a:rPr>
              <a:t>10</a:t>
            </a:r>
            <a:r>
              <a:rPr lang="en-US" baseline="30000" dirty="0">
                <a:ea typeface="Calibri"/>
                <a:cs typeface="Times New Roman"/>
              </a:rPr>
              <a:t>2</a:t>
            </a:r>
            <a:r>
              <a:rPr lang="en-US" dirty="0">
                <a:ea typeface="Calibri"/>
                <a:cs typeface="Times New Roman"/>
              </a:rPr>
              <a:t> = 100	log</a:t>
            </a:r>
            <a:r>
              <a:rPr lang="en-US" baseline="-25000" dirty="0">
                <a:ea typeface="Calibri"/>
                <a:cs typeface="Times New Roman"/>
              </a:rPr>
              <a:t>10</a:t>
            </a:r>
            <a:r>
              <a:rPr lang="en-US" dirty="0">
                <a:ea typeface="Calibri"/>
                <a:cs typeface="Times New Roman"/>
              </a:rPr>
              <a:t> (100) = 2</a:t>
            </a:r>
          </a:p>
          <a:p>
            <a:pPr marL="0" marR="0" indent="0">
              <a:lnSpc>
                <a:spcPct val="115000"/>
              </a:lnSpc>
              <a:spcBef>
                <a:spcPts val="0"/>
              </a:spcBef>
              <a:spcAft>
                <a:spcPts val="0"/>
              </a:spcAft>
              <a:buNone/>
            </a:pPr>
            <a:r>
              <a:rPr lang="en-US" dirty="0">
                <a:ea typeface="Calibri"/>
                <a:cs typeface="Times New Roman"/>
              </a:rPr>
              <a:t>10</a:t>
            </a:r>
            <a:r>
              <a:rPr lang="en-US" baseline="30000" dirty="0">
                <a:ea typeface="Calibri"/>
                <a:cs typeface="Times New Roman"/>
              </a:rPr>
              <a:t>3</a:t>
            </a:r>
            <a:r>
              <a:rPr lang="en-US" dirty="0">
                <a:ea typeface="Calibri"/>
                <a:cs typeface="Times New Roman"/>
              </a:rPr>
              <a:t> = 1,000	log</a:t>
            </a:r>
            <a:r>
              <a:rPr lang="en-US" baseline="-25000" dirty="0">
                <a:ea typeface="Calibri"/>
                <a:cs typeface="Times New Roman"/>
              </a:rPr>
              <a:t>10</a:t>
            </a:r>
            <a:r>
              <a:rPr lang="en-US" dirty="0">
                <a:ea typeface="Calibri"/>
                <a:cs typeface="Times New Roman"/>
              </a:rPr>
              <a:t> (1,000) = 3</a:t>
            </a:r>
          </a:p>
          <a:p>
            <a:pPr marL="0" marR="0" indent="0">
              <a:lnSpc>
                <a:spcPct val="115000"/>
              </a:lnSpc>
              <a:spcBef>
                <a:spcPts val="0"/>
              </a:spcBef>
              <a:spcAft>
                <a:spcPts val="0"/>
              </a:spcAft>
              <a:buNone/>
            </a:pPr>
            <a:r>
              <a:rPr lang="en-US" dirty="0">
                <a:ea typeface="Calibri"/>
                <a:cs typeface="Times New Roman"/>
              </a:rPr>
              <a:t>10</a:t>
            </a:r>
            <a:r>
              <a:rPr lang="en-US" baseline="30000" dirty="0">
                <a:ea typeface="Calibri"/>
                <a:cs typeface="Times New Roman"/>
              </a:rPr>
              <a:t>4</a:t>
            </a:r>
            <a:r>
              <a:rPr lang="en-US" dirty="0">
                <a:ea typeface="Calibri"/>
                <a:cs typeface="Times New Roman"/>
              </a:rPr>
              <a:t> = 10,000	log</a:t>
            </a:r>
            <a:r>
              <a:rPr lang="en-US" baseline="-25000" dirty="0">
                <a:ea typeface="Calibri"/>
                <a:cs typeface="Times New Roman"/>
              </a:rPr>
              <a:t>10 </a:t>
            </a:r>
            <a:r>
              <a:rPr lang="en-US" dirty="0">
                <a:ea typeface="Calibri"/>
                <a:cs typeface="Times New Roman"/>
              </a:rPr>
              <a:t>(10,000) = 4</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Let’ calculate the </a:t>
            </a:r>
            <a:r>
              <a:rPr lang="en-US" dirty="0" err="1">
                <a:ea typeface="Calibri"/>
                <a:cs typeface="Times New Roman"/>
              </a:rPr>
              <a:t>bels</a:t>
            </a:r>
            <a:r>
              <a:rPr lang="en-US" dirty="0">
                <a:ea typeface="Calibri"/>
                <a:cs typeface="Times New Roman"/>
              </a:rPr>
              <a:t> from the access point to the laptop2 example by using logarithms.</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err="1">
                <a:ea typeface="Calibri"/>
                <a:cs typeface="Times New Roman"/>
              </a:rPr>
              <a:t>Bels</a:t>
            </a:r>
            <a:r>
              <a:rPr lang="en-US" dirty="0">
                <a:ea typeface="Calibri"/>
                <a:cs typeface="Times New Roman"/>
              </a:rPr>
              <a:t> are used to calculate the ratio between two powers.</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let’s refer to the power of the access point as P</a:t>
            </a:r>
            <a:r>
              <a:rPr lang="en-US" baseline="-25000" dirty="0">
                <a:ea typeface="Calibri"/>
                <a:cs typeface="Times New Roman"/>
              </a:rPr>
              <a:t>AP </a:t>
            </a:r>
            <a:r>
              <a:rPr lang="en-US" dirty="0">
                <a:ea typeface="Calibri"/>
                <a:cs typeface="Times New Roman"/>
              </a:rPr>
              <a:t>and the power of laptop1 as P</a:t>
            </a:r>
            <a:r>
              <a:rPr lang="en-US" baseline="-25000" dirty="0">
                <a:ea typeface="Calibri"/>
                <a:cs typeface="Times New Roman"/>
              </a:rPr>
              <a:t>L1</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the formula for this example would be y = log</a:t>
            </a:r>
            <a:r>
              <a:rPr lang="en-US" baseline="-25000" dirty="0">
                <a:ea typeface="Calibri"/>
                <a:cs typeface="Times New Roman"/>
              </a:rPr>
              <a:t>10</a:t>
            </a:r>
            <a:r>
              <a:rPr lang="en-US" dirty="0">
                <a:ea typeface="Calibri"/>
                <a:cs typeface="Times New Roman"/>
              </a:rPr>
              <a:t> (P</a:t>
            </a:r>
            <a:r>
              <a:rPr lang="en-US" baseline="-25000" dirty="0">
                <a:ea typeface="Calibri"/>
                <a:cs typeface="Times New Roman"/>
              </a:rPr>
              <a:t>AP</a:t>
            </a:r>
            <a:r>
              <a:rPr lang="en-US" dirty="0">
                <a:ea typeface="Calibri"/>
                <a:cs typeface="Times New Roman"/>
              </a:rPr>
              <a:t>/P</a:t>
            </a:r>
            <a:r>
              <a:rPr lang="en-US" baseline="-25000" dirty="0">
                <a:ea typeface="Calibri"/>
                <a:cs typeface="Times New Roman"/>
              </a:rPr>
              <a:t>L1</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you plug in the power values, the formula becomes y = log</a:t>
            </a:r>
            <a:r>
              <a:rPr lang="en-US" baseline="-25000" dirty="0">
                <a:ea typeface="Calibri"/>
                <a:cs typeface="Times New Roman"/>
              </a:rPr>
              <a:t>10</a:t>
            </a:r>
            <a:r>
              <a:rPr lang="en-US" dirty="0">
                <a:ea typeface="Calibri"/>
                <a:cs typeface="Times New Roman"/>
              </a:rPr>
              <a:t> (100/1), or  y = log</a:t>
            </a:r>
            <a:r>
              <a:rPr lang="en-US" baseline="-25000" dirty="0">
                <a:ea typeface="Calibri"/>
                <a:cs typeface="Times New Roman"/>
              </a:rPr>
              <a:t>10</a:t>
            </a:r>
            <a:r>
              <a:rPr lang="en-US" dirty="0">
                <a:ea typeface="Calibri"/>
                <a:cs typeface="Times New Roman"/>
              </a:rPr>
              <a:t>(100).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this equation is asking, 10 raised to what power equals 100?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answer is 2 </a:t>
            </a:r>
            <a:r>
              <a:rPr lang="en-US" dirty="0" err="1">
                <a:ea typeface="Calibri"/>
                <a:cs typeface="Times New Roman"/>
              </a:rPr>
              <a:t>bels</a:t>
            </a:r>
            <a:r>
              <a:rPr lang="en-US" dirty="0">
                <a:ea typeface="Calibri"/>
                <a:cs typeface="Times New Roman"/>
              </a:rPr>
              <a:t> (10</a:t>
            </a:r>
            <a:r>
              <a:rPr lang="en-US" baseline="30000" dirty="0">
                <a:ea typeface="Calibri"/>
                <a:cs typeface="Times New Roman"/>
              </a:rPr>
              <a:t>2</a:t>
            </a:r>
            <a:r>
              <a:rPr lang="en-US" dirty="0">
                <a:ea typeface="Calibri"/>
                <a:cs typeface="Times New Roman"/>
              </a:rPr>
              <a:t> = 100)  --- this answer is in </a:t>
            </a:r>
            <a:r>
              <a:rPr lang="en-US" dirty="0" err="1">
                <a:ea typeface="Calibri"/>
                <a:cs typeface="Times New Roman"/>
              </a:rPr>
              <a:t>bels</a:t>
            </a:r>
            <a:r>
              <a:rPr lang="en-US" dirty="0">
                <a:ea typeface="Calibri"/>
                <a:cs typeface="Times New Roman"/>
              </a:rPr>
              <a:t> how about decibels?</a:t>
            </a:r>
          </a:p>
          <a:p>
            <a:pPr marL="0" marR="0" indent="0">
              <a:lnSpc>
                <a:spcPct val="115000"/>
              </a:lnSpc>
              <a:spcBef>
                <a:spcPts val="0"/>
              </a:spcBef>
              <a:spcAft>
                <a:spcPts val="0"/>
              </a:spcAft>
              <a:buNone/>
            </a:pPr>
            <a:r>
              <a:rPr lang="en-US"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23</a:t>
            </a:fld>
            <a:endParaRPr lang="en-US"/>
          </a:p>
        </p:txBody>
      </p:sp>
    </p:spTree>
    <p:extLst>
      <p:ext uri="{BB962C8B-B14F-4D97-AF65-F5344CB8AC3E}">
        <p14:creationId xmlns:p14="http://schemas.microsoft.com/office/powerpoint/2010/main" val="4015663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3" presetID="2" presetClass="entr" presetSubtype="3"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0-#ppt_h/2"/>
                                          </p:val>
                                        </p:tav>
                                        <p:tav tm="100000">
                                          <p:val>
                                            <p:strVal val="#ppt_y"/>
                                          </p:val>
                                        </p:tav>
                                      </p:tavLst>
                                    </p:anim>
                                  </p:childTnLst>
                                </p:cTn>
                              </p:par>
                              <p:par>
                                <p:cTn id="17" presetID="2" presetClass="entr" presetSubtype="3"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3"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3"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3"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 calcmode="lin" valueType="num">
                                      <p:cBhvr additive="base">
                                        <p:cTn id="41"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3"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 calcmode="lin" valueType="num">
                                      <p:cBhvr additive="base">
                                        <p:cTn id="47"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3" fill="hold" nodeType="clickEffect">
                                  <p:stCondLst>
                                    <p:cond delay="0"/>
                                  </p:stCondLst>
                                  <p:childTnLst>
                                    <p:set>
                                      <p:cBhvr>
                                        <p:cTn id="52" dur="1" fill="hold">
                                          <p:stCondLst>
                                            <p:cond delay="0"/>
                                          </p:stCondLst>
                                        </p:cTn>
                                        <p:tgtEl>
                                          <p:spTgt spid="3">
                                            <p:txEl>
                                              <p:pRg st="15" end="15"/>
                                            </p:txEl>
                                          </p:spTgt>
                                        </p:tgtEl>
                                        <p:attrNameLst>
                                          <p:attrName>style.visibility</p:attrName>
                                        </p:attrNameLst>
                                      </p:cBhvr>
                                      <p:to>
                                        <p:strVal val="visible"/>
                                      </p:to>
                                    </p:set>
                                    <p:anim calcmode="lin" valueType="num">
                                      <p:cBhvr additive="base">
                                        <p:cTn id="53"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3">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3" fill="hold" nodeType="clickEffect">
                                  <p:stCondLst>
                                    <p:cond delay="0"/>
                                  </p:stCondLst>
                                  <p:childTnLst>
                                    <p:set>
                                      <p:cBhvr>
                                        <p:cTn id="58" dur="1" fill="hold">
                                          <p:stCondLst>
                                            <p:cond delay="0"/>
                                          </p:stCondLst>
                                        </p:cTn>
                                        <p:tgtEl>
                                          <p:spTgt spid="3">
                                            <p:txEl>
                                              <p:pRg st="17" end="17"/>
                                            </p:txEl>
                                          </p:spTgt>
                                        </p:tgtEl>
                                        <p:attrNameLst>
                                          <p:attrName>style.visibility</p:attrName>
                                        </p:attrNameLst>
                                      </p:cBhvr>
                                      <p:to>
                                        <p:strVal val="visible"/>
                                      </p:to>
                                    </p:set>
                                    <p:anim calcmode="lin" valueType="num">
                                      <p:cBhvr additive="base">
                                        <p:cTn id="59"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3">
                                            <p:txEl>
                                              <p:pRg st="17" end="17"/>
                                            </p:txEl>
                                          </p:spTgt>
                                        </p:tgtEl>
                                        <p:attrNameLst>
                                          <p:attrName>ppt_y</p:attrName>
                                        </p:attrNameLst>
                                      </p:cBhvr>
                                      <p:tavLst>
                                        <p:tav tm="0">
                                          <p:val>
                                            <p:strVal val="0-#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3" fill="hold" nodeType="clickEffect">
                                  <p:stCondLst>
                                    <p:cond delay="0"/>
                                  </p:stCondLst>
                                  <p:childTnLst>
                                    <p:set>
                                      <p:cBhvr>
                                        <p:cTn id="64" dur="1" fill="hold">
                                          <p:stCondLst>
                                            <p:cond delay="0"/>
                                          </p:stCondLst>
                                        </p:cTn>
                                        <p:tgtEl>
                                          <p:spTgt spid="3">
                                            <p:txEl>
                                              <p:pRg st="19" end="19"/>
                                            </p:txEl>
                                          </p:spTgt>
                                        </p:tgtEl>
                                        <p:attrNameLst>
                                          <p:attrName>style.visibility</p:attrName>
                                        </p:attrNameLst>
                                      </p:cBhvr>
                                      <p:to>
                                        <p:strVal val="visible"/>
                                      </p:to>
                                    </p:set>
                                    <p:anim calcmode="lin" valueType="num">
                                      <p:cBhvr additive="base">
                                        <p:cTn id="65" dur="500" fill="hold"/>
                                        <p:tgtEl>
                                          <p:spTgt spid="3">
                                            <p:txEl>
                                              <p:pRg st="19" end="19"/>
                                            </p:txEl>
                                          </p:spTgt>
                                        </p:tgtEl>
                                        <p:attrNameLst>
                                          <p:attrName>ppt_x</p:attrName>
                                        </p:attrNameLst>
                                      </p:cBhvr>
                                      <p:tavLst>
                                        <p:tav tm="0">
                                          <p:val>
                                            <p:strVal val="1+#ppt_w/2"/>
                                          </p:val>
                                        </p:tav>
                                        <p:tav tm="100000">
                                          <p:val>
                                            <p:strVal val="#ppt_x"/>
                                          </p:val>
                                        </p:tav>
                                      </p:tavLst>
                                    </p:anim>
                                    <p:anim calcmode="lin" valueType="num">
                                      <p:cBhvr additive="base">
                                        <p:cTn id="66" dur="500" fill="hold"/>
                                        <p:tgtEl>
                                          <p:spTgt spid="3">
                                            <p:txEl>
                                              <p:pRg st="19" end="1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a typeface="Calibri"/>
                <a:cs typeface="Times New Roman"/>
              </a:rPr>
              <a:t>Logarithms</a:t>
            </a:r>
            <a:endParaRPr lang="en-US" dirty="0"/>
          </a:p>
        </p:txBody>
      </p:sp>
      <p:sp>
        <p:nvSpPr>
          <p:cNvPr id="3" name="Content Placeholder 2"/>
          <p:cNvSpPr>
            <a:spLocks noGrp="1"/>
          </p:cNvSpPr>
          <p:nvPr>
            <p:ph idx="1"/>
          </p:nvPr>
        </p:nvSpPr>
        <p:spPr/>
        <p:txBody>
          <a:bodyPr>
            <a:normAutofit fontScale="47500" lnSpcReduction="20000"/>
          </a:bodyPr>
          <a:lstStyle/>
          <a:p>
            <a:pPr marL="0" marR="0" indent="0">
              <a:lnSpc>
                <a:spcPct val="115000"/>
              </a:lnSpc>
              <a:spcBef>
                <a:spcPts val="0"/>
              </a:spcBef>
              <a:spcAft>
                <a:spcPts val="0"/>
              </a:spcAft>
              <a:buNone/>
            </a:pPr>
            <a:r>
              <a:rPr lang="en-US" dirty="0" smtClean="0">
                <a:ea typeface="Calibri"/>
                <a:cs typeface="Times New Roman"/>
              </a:rPr>
              <a:t>To </a:t>
            </a:r>
            <a:r>
              <a:rPr lang="en-US" dirty="0">
                <a:ea typeface="Calibri"/>
                <a:cs typeface="Times New Roman"/>
              </a:rPr>
              <a:t>calculate decibels, all you need to do is multiply </a:t>
            </a:r>
            <a:r>
              <a:rPr lang="en-US" dirty="0" err="1">
                <a:ea typeface="Calibri"/>
                <a:cs typeface="Times New Roman"/>
              </a:rPr>
              <a:t>bels</a:t>
            </a:r>
            <a:r>
              <a:rPr lang="en-US" dirty="0">
                <a:ea typeface="Calibri"/>
                <a:cs typeface="Times New Roman"/>
              </a:rPr>
              <a:t> by 10</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the formulas for </a:t>
            </a:r>
            <a:r>
              <a:rPr lang="en-US" dirty="0" err="1">
                <a:ea typeface="Calibri"/>
                <a:cs typeface="Times New Roman"/>
              </a:rPr>
              <a:t>bels</a:t>
            </a:r>
            <a:r>
              <a:rPr lang="en-US" dirty="0">
                <a:ea typeface="Calibri"/>
                <a:cs typeface="Times New Roman"/>
              </a:rPr>
              <a:t> and decibels are as follows:</a:t>
            </a:r>
          </a:p>
          <a:p>
            <a:pPr lvl="1">
              <a:lnSpc>
                <a:spcPct val="115000"/>
              </a:lnSpc>
              <a:spcBef>
                <a:spcPts val="0"/>
              </a:spcBef>
            </a:pPr>
            <a:r>
              <a:rPr lang="en-US" dirty="0" err="1">
                <a:ea typeface="Calibri"/>
                <a:cs typeface="Times New Roman"/>
              </a:rPr>
              <a:t>bels</a:t>
            </a:r>
            <a:r>
              <a:rPr lang="en-US" dirty="0">
                <a:ea typeface="Calibri"/>
                <a:cs typeface="Times New Roman"/>
              </a:rPr>
              <a:t> = log</a:t>
            </a:r>
            <a:r>
              <a:rPr lang="en-US" baseline="-25000" dirty="0">
                <a:ea typeface="Calibri"/>
                <a:cs typeface="Times New Roman"/>
              </a:rPr>
              <a:t>10</a:t>
            </a:r>
            <a:r>
              <a:rPr lang="en-US" dirty="0">
                <a:ea typeface="Calibri"/>
                <a:cs typeface="Times New Roman"/>
              </a:rPr>
              <a:t> (P</a:t>
            </a:r>
            <a:r>
              <a:rPr lang="en-US" baseline="-25000" dirty="0">
                <a:ea typeface="Calibri"/>
                <a:cs typeface="Times New Roman"/>
              </a:rPr>
              <a:t>1</a:t>
            </a:r>
            <a:r>
              <a:rPr lang="en-US" dirty="0">
                <a:ea typeface="Calibri"/>
                <a:cs typeface="Times New Roman"/>
              </a:rPr>
              <a:t>/P</a:t>
            </a:r>
            <a:r>
              <a:rPr lang="en-US" baseline="-25000" dirty="0">
                <a:ea typeface="Calibri"/>
                <a:cs typeface="Times New Roman"/>
              </a:rPr>
              <a:t>2</a:t>
            </a:r>
            <a:r>
              <a:rPr lang="en-US" dirty="0">
                <a:ea typeface="Calibri"/>
                <a:cs typeface="Times New Roman"/>
              </a:rPr>
              <a:t>)</a:t>
            </a:r>
          </a:p>
          <a:p>
            <a:pPr lvl="1">
              <a:lnSpc>
                <a:spcPct val="115000"/>
              </a:lnSpc>
              <a:spcBef>
                <a:spcPts val="0"/>
              </a:spcBef>
            </a:pPr>
            <a:r>
              <a:rPr lang="en-US" dirty="0">
                <a:ea typeface="Calibri"/>
                <a:cs typeface="Times New Roman"/>
              </a:rPr>
              <a:t>decibels = 10 × log</a:t>
            </a:r>
            <a:r>
              <a:rPr lang="en-US" baseline="-25000" dirty="0">
                <a:ea typeface="Calibri"/>
                <a:cs typeface="Times New Roman"/>
              </a:rPr>
              <a:t>10</a:t>
            </a:r>
            <a:r>
              <a:rPr lang="en-US" dirty="0">
                <a:ea typeface="Calibri"/>
                <a:cs typeface="Times New Roman"/>
              </a:rPr>
              <a:t> (P</a:t>
            </a:r>
            <a:r>
              <a:rPr lang="en-US" baseline="-25000" dirty="0">
                <a:ea typeface="Calibri"/>
                <a:cs typeface="Times New Roman"/>
              </a:rPr>
              <a:t>1</a:t>
            </a:r>
            <a:r>
              <a:rPr lang="en-US" dirty="0">
                <a:ea typeface="Calibri"/>
                <a:cs typeface="Times New Roman"/>
              </a:rPr>
              <a:t>/P</a:t>
            </a:r>
            <a:r>
              <a:rPr lang="en-US" baseline="-25000" dirty="0">
                <a:ea typeface="Calibri"/>
                <a:cs typeface="Times New Roman"/>
              </a:rPr>
              <a:t>2</a:t>
            </a:r>
            <a:r>
              <a:rPr lang="en-US" dirty="0">
                <a:ea typeface="Calibri"/>
                <a:cs typeface="Times New Roman"/>
              </a:rPr>
              <a:t>)</a:t>
            </a:r>
          </a:p>
          <a:p>
            <a:pPr lvl="1">
              <a:lnSpc>
                <a:spcPct val="115000"/>
              </a:lnSpc>
              <a:spcBef>
                <a:spcPts val="0"/>
              </a:spcBef>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That works for P</a:t>
            </a:r>
            <a:r>
              <a:rPr lang="en-US" baseline="-25000" dirty="0">
                <a:ea typeface="Calibri"/>
                <a:cs typeface="Times New Roman"/>
              </a:rPr>
              <a:t>L1</a:t>
            </a:r>
            <a:r>
              <a:rPr lang="en-US" dirty="0">
                <a:ea typeface="Calibri"/>
                <a:cs typeface="Times New Roman"/>
              </a:rPr>
              <a:t> (laptop 1)</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Now for P</a:t>
            </a:r>
            <a:r>
              <a:rPr lang="en-US" baseline="-25000" dirty="0">
                <a:ea typeface="Calibri"/>
                <a:cs typeface="Times New Roman"/>
              </a:rPr>
              <a:t>L2 </a:t>
            </a:r>
            <a:r>
              <a:rPr lang="en-US" dirty="0">
                <a:ea typeface="Calibri"/>
                <a:cs typeface="Times New Roman"/>
              </a:rPr>
              <a:t>(laptop 2)</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formula now is y = 10 × log</a:t>
            </a:r>
            <a:r>
              <a:rPr lang="en-US" baseline="-25000" dirty="0">
                <a:ea typeface="Calibri"/>
                <a:cs typeface="Times New Roman"/>
              </a:rPr>
              <a:t>10</a:t>
            </a:r>
            <a:r>
              <a:rPr lang="en-US" dirty="0">
                <a:ea typeface="Calibri"/>
                <a:cs typeface="Times New Roman"/>
              </a:rPr>
              <a:t> (P</a:t>
            </a:r>
            <a:r>
              <a:rPr lang="en-US" baseline="-25000" dirty="0">
                <a:ea typeface="Calibri"/>
                <a:cs typeface="Times New Roman"/>
              </a:rPr>
              <a:t>AP</a:t>
            </a:r>
            <a:r>
              <a:rPr lang="en-US" dirty="0">
                <a:ea typeface="Calibri"/>
                <a:cs typeface="Times New Roman"/>
              </a:rPr>
              <a:t>/P</a:t>
            </a:r>
            <a:r>
              <a:rPr lang="en-US" baseline="-25000" dirty="0">
                <a:ea typeface="Calibri"/>
                <a:cs typeface="Times New Roman"/>
              </a:rPr>
              <a:t>L1</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you plug in the power values, the formula becomes </a:t>
            </a:r>
          </a:p>
          <a:p>
            <a:pPr lvl="1">
              <a:lnSpc>
                <a:spcPct val="115000"/>
              </a:lnSpc>
              <a:spcBef>
                <a:spcPts val="0"/>
              </a:spcBef>
            </a:pPr>
            <a:r>
              <a:rPr lang="en-US" dirty="0">
                <a:ea typeface="Calibri"/>
                <a:cs typeface="Times New Roman"/>
              </a:rPr>
              <a:t>y = 10 × log</a:t>
            </a:r>
            <a:r>
              <a:rPr lang="en-US" baseline="-25000" dirty="0">
                <a:ea typeface="Calibri"/>
                <a:cs typeface="Times New Roman"/>
              </a:rPr>
              <a:t>10</a:t>
            </a:r>
            <a:r>
              <a:rPr lang="en-US" dirty="0">
                <a:ea typeface="Calibri"/>
                <a:cs typeface="Times New Roman"/>
              </a:rPr>
              <a:t> (100/1), or </a:t>
            </a:r>
          </a:p>
          <a:p>
            <a:pPr lvl="1">
              <a:lnSpc>
                <a:spcPct val="115000"/>
              </a:lnSpc>
              <a:spcBef>
                <a:spcPts val="0"/>
              </a:spcBef>
            </a:pPr>
            <a:r>
              <a:rPr lang="en-US" dirty="0">
                <a:ea typeface="Calibri"/>
                <a:cs typeface="Times New Roman"/>
              </a:rPr>
              <a:t>y = 10 × log</a:t>
            </a:r>
            <a:r>
              <a:rPr lang="en-US" baseline="-25000" dirty="0">
                <a:ea typeface="Calibri"/>
                <a:cs typeface="Times New Roman"/>
              </a:rPr>
              <a:t>10</a:t>
            </a:r>
            <a:r>
              <a:rPr lang="en-US" dirty="0">
                <a:ea typeface="Calibri"/>
                <a:cs typeface="Times New Roman"/>
              </a:rPr>
              <a:t> (100</a:t>
            </a:r>
            <a:r>
              <a:rPr lang="en-US" dirty="0" smtClean="0">
                <a:ea typeface="Calibri"/>
                <a:cs typeface="Times New Roman"/>
              </a:rPr>
              <a:t>)</a:t>
            </a: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the answer is +20 decibels.</a:t>
            </a:r>
          </a:p>
          <a:p>
            <a:pPr marL="0" indent="0">
              <a:buNone/>
            </a:pP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24</a:t>
            </a:fld>
            <a:endParaRPr lang="en-US"/>
          </a:p>
        </p:txBody>
      </p:sp>
    </p:spTree>
    <p:extLst>
      <p:ext uri="{BB962C8B-B14F-4D97-AF65-F5344CB8AC3E}">
        <p14:creationId xmlns:p14="http://schemas.microsoft.com/office/powerpoint/2010/main" val="150777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 calcmode="lin" valueType="num">
                                      <p:cBhvr additive="base">
                                        <p:cTn id="61"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5" end="15"/>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nodeType="clickEffect">
                                  <p:stCondLst>
                                    <p:cond delay="0"/>
                                  </p:stCondLst>
                                  <p:childTnLst>
                                    <p:set>
                                      <p:cBhvr>
                                        <p:cTn id="66" dur="1" fill="hold">
                                          <p:stCondLst>
                                            <p:cond delay="0"/>
                                          </p:stCondLst>
                                        </p:cTn>
                                        <p:tgtEl>
                                          <p:spTgt spid="3">
                                            <p:txEl>
                                              <p:pRg st="17" end="17"/>
                                            </p:txEl>
                                          </p:spTgt>
                                        </p:tgtEl>
                                        <p:attrNameLst>
                                          <p:attrName>style.visibility</p:attrName>
                                        </p:attrNameLst>
                                      </p:cBhvr>
                                      <p:to>
                                        <p:strVal val="visible"/>
                                      </p:to>
                                    </p:set>
                                    <p:anim calcmode="lin" valueType="num">
                                      <p:cBhvr additive="base">
                                        <p:cTn id="67"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7" end="1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Logarithms</a:t>
            </a:r>
            <a:endParaRPr lang="en-US" dirty="0"/>
          </a:p>
        </p:txBody>
      </p:sp>
      <p:sp>
        <p:nvSpPr>
          <p:cNvPr id="3" name="Content Placeholder 2"/>
          <p:cNvSpPr>
            <a:spLocks noGrp="1"/>
          </p:cNvSpPr>
          <p:nvPr>
            <p:ph idx="1"/>
          </p:nvPr>
        </p:nvSpPr>
        <p:spPr>
          <a:xfrm>
            <a:off x="533400" y="1371600"/>
            <a:ext cx="8229600" cy="4876800"/>
          </a:xfrm>
        </p:spPr>
        <p:txBody>
          <a:bodyPr>
            <a:noAutofit/>
          </a:bodyPr>
          <a:lstStyle/>
          <a:p>
            <a:pPr marL="0" marR="0" indent="0">
              <a:lnSpc>
                <a:spcPct val="115000"/>
              </a:lnSpc>
              <a:spcBef>
                <a:spcPts val="0"/>
              </a:spcBef>
              <a:spcAft>
                <a:spcPts val="0"/>
              </a:spcAft>
              <a:buNone/>
            </a:pPr>
            <a:r>
              <a:rPr lang="en-US" sz="1400" b="1" dirty="0">
                <a:ea typeface="Calibri"/>
                <a:cs typeface="Times New Roman"/>
              </a:rPr>
              <a:t>Why should you use Decibels which are a relative comparison to mW?</a:t>
            </a:r>
            <a:endParaRPr lang="en-US" sz="1400" dirty="0">
              <a:ea typeface="Calibri"/>
              <a:cs typeface="Times New Roman"/>
            </a:endParaRPr>
          </a:p>
          <a:p>
            <a:pPr marL="0" marR="0" indent="0">
              <a:lnSpc>
                <a:spcPct val="115000"/>
              </a:lnSpc>
              <a:spcBef>
                <a:spcPts val="0"/>
              </a:spcBef>
              <a:spcAft>
                <a:spcPts val="0"/>
              </a:spcAft>
              <a:buNone/>
            </a:pPr>
            <a:r>
              <a:rPr lang="en-US" sz="1400" b="1" dirty="0">
                <a:ea typeface="Calibri"/>
                <a:cs typeface="Times New Roman"/>
              </a:rPr>
              <a:t> </a:t>
            </a:r>
            <a:endParaRPr lang="en-US" sz="1400" dirty="0">
              <a:ea typeface="Calibri"/>
              <a:cs typeface="Times New Roman"/>
            </a:endParaRPr>
          </a:p>
          <a:p>
            <a:pPr marL="0" marR="0" indent="0">
              <a:lnSpc>
                <a:spcPct val="115000"/>
              </a:lnSpc>
              <a:spcBef>
                <a:spcPts val="0"/>
              </a:spcBef>
              <a:spcAft>
                <a:spcPts val="0"/>
              </a:spcAft>
              <a:buNone/>
            </a:pPr>
            <a:r>
              <a:rPr lang="en-US" sz="1400" dirty="0">
                <a:ea typeface="Calibri"/>
                <a:cs typeface="Times New Roman"/>
              </a:rPr>
              <a:t>If an access point is transmitting at 100 mW, and a laptop is 100 meters (0.1 kilometer) </a:t>
            </a:r>
          </a:p>
          <a:p>
            <a:pPr marL="0" marR="0" indent="0">
              <a:lnSpc>
                <a:spcPct val="115000"/>
              </a:lnSpc>
              <a:spcBef>
                <a:spcPts val="0"/>
              </a:spcBef>
              <a:spcAft>
                <a:spcPts val="0"/>
              </a:spcAft>
              <a:buNone/>
            </a:pPr>
            <a:r>
              <a:rPr lang="en-US" sz="1400" dirty="0">
                <a:ea typeface="Calibri"/>
                <a:cs typeface="Times New Roman"/>
              </a:rPr>
              <a:t>away from the access point, the laptop is receiving only about 0.000001 milliwatts of </a:t>
            </a:r>
          </a:p>
          <a:p>
            <a:pPr marL="0" marR="0" indent="0">
              <a:lnSpc>
                <a:spcPct val="115000"/>
              </a:lnSpc>
              <a:spcBef>
                <a:spcPts val="0"/>
              </a:spcBef>
              <a:spcAft>
                <a:spcPts val="0"/>
              </a:spcAft>
              <a:buNone/>
            </a:pPr>
            <a:r>
              <a:rPr lang="en-US" sz="1400" dirty="0">
                <a:ea typeface="Calibri"/>
                <a:cs typeface="Times New Roman"/>
              </a:rPr>
              <a:t>power. </a:t>
            </a:r>
          </a:p>
          <a:p>
            <a:pPr marL="0" marR="0" indent="0">
              <a:lnSpc>
                <a:spcPct val="115000"/>
              </a:lnSpc>
              <a:spcBef>
                <a:spcPts val="0"/>
              </a:spcBef>
              <a:spcAft>
                <a:spcPts val="0"/>
              </a:spcAft>
              <a:buNone/>
            </a:pPr>
            <a:endParaRPr lang="en-US" sz="1200" dirty="0">
              <a:ea typeface="Calibri"/>
              <a:cs typeface="Times New Roman"/>
            </a:endParaRPr>
          </a:p>
          <a:p>
            <a:pPr marL="0" marR="0" indent="0">
              <a:lnSpc>
                <a:spcPct val="115000"/>
              </a:lnSpc>
              <a:spcBef>
                <a:spcPts val="0"/>
              </a:spcBef>
              <a:spcAft>
                <a:spcPts val="0"/>
              </a:spcAft>
              <a:buNone/>
            </a:pPr>
            <a:r>
              <a:rPr lang="en-US" sz="1400" dirty="0">
                <a:ea typeface="Calibri"/>
                <a:cs typeface="Times New Roman"/>
              </a:rPr>
              <a:t>The difference between the numbers 100 and 0.000001 is so large that it doesn’t have much relevance to someone looking at it. </a:t>
            </a:r>
          </a:p>
          <a:p>
            <a:pPr marL="0" marR="0" indent="0">
              <a:lnSpc>
                <a:spcPct val="115000"/>
              </a:lnSpc>
              <a:spcBef>
                <a:spcPts val="0"/>
              </a:spcBef>
              <a:spcAft>
                <a:spcPts val="0"/>
              </a:spcAft>
              <a:buNone/>
            </a:pPr>
            <a:endParaRPr lang="en-US" sz="1200" dirty="0">
              <a:ea typeface="Calibri"/>
              <a:cs typeface="Times New Roman"/>
            </a:endParaRPr>
          </a:p>
          <a:p>
            <a:pPr marL="0" marR="0" indent="0">
              <a:lnSpc>
                <a:spcPct val="115000"/>
              </a:lnSpc>
              <a:spcBef>
                <a:spcPts val="0"/>
              </a:spcBef>
              <a:spcAft>
                <a:spcPts val="0"/>
              </a:spcAft>
              <a:buNone/>
            </a:pPr>
            <a:r>
              <a:rPr lang="en-US" sz="1400" dirty="0">
                <a:ea typeface="Calibri"/>
                <a:cs typeface="Times New Roman"/>
              </a:rPr>
              <a:t>Additionally, it would be easy for someone to accidentally leave out a zero when writing or typing 0.00001 (as we just did – did you catch it)</a:t>
            </a:r>
          </a:p>
          <a:p>
            <a:pPr marL="0" marR="0" indent="0">
              <a:lnSpc>
                <a:spcPct val="115000"/>
              </a:lnSpc>
              <a:spcBef>
                <a:spcPts val="0"/>
              </a:spcBef>
              <a:spcAft>
                <a:spcPts val="0"/>
              </a:spcAft>
              <a:buNone/>
            </a:pPr>
            <a:endParaRPr lang="en-US" sz="1200" dirty="0">
              <a:ea typeface="Calibri"/>
              <a:cs typeface="Times New Roman"/>
            </a:endParaRPr>
          </a:p>
          <a:p>
            <a:pPr marL="0" marR="0" indent="0">
              <a:lnSpc>
                <a:spcPct val="115000"/>
              </a:lnSpc>
              <a:spcBef>
                <a:spcPts val="0"/>
              </a:spcBef>
              <a:spcAft>
                <a:spcPts val="0"/>
              </a:spcAft>
              <a:buNone/>
            </a:pPr>
            <a:r>
              <a:rPr lang="en-US" sz="1400" b="1" dirty="0">
                <a:ea typeface="Calibri"/>
                <a:cs typeface="Times New Roman"/>
              </a:rPr>
              <a:t>Problem</a:t>
            </a:r>
            <a:r>
              <a:rPr lang="en-US" sz="1400" b="1" dirty="0" smtClean="0">
                <a:ea typeface="Calibri"/>
                <a:cs typeface="Times New Roman"/>
              </a:rPr>
              <a:t>:</a:t>
            </a:r>
            <a:endParaRPr lang="en-US" sz="1050" b="1" dirty="0" smtClean="0">
              <a:ea typeface="Calibri"/>
              <a:cs typeface="Times New Roman"/>
            </a:endParaRPr>
          </a:p>
          <a:p>
            <a:pPr marL="0" marR="0" indent="0">
              <a:lnSpc>
                <a:spcPct val="115000"/>
              </a:lnSpc>
              <a:spcBef>
                <a:spcPts val="0"/>
              </a:spcBef>
              <a:spcAft>
                <a:spcPts val="0"/>
              </a:spcAft>
              <a:buNone/>
            </a:pPr>
            <a:endParaRPr lang="en-US" sz="1000" dirty="0">
              <a:ea typeface="Calibri"/>
              <a:cs typeface="Times New Roman"/>
            </a:endParaRPr>
          </a:p>
          <a:p>
            <a:pPr>
              <a:lnSpc>
                <a:spcPct val="115000"/>
              </a:lnSpc>
              <a:spcBef>
                <a:spcPts val="0"/>
              </a:spcBef>
            </a:pPr>
            <a:r>
              <a:rPr lang="en-US" sz="1400" dirty="0">
                <a:ea typeface="Calibri"/>
                <a:cs typeface="Times New Roman"/>
              </a:rPr>
              <a:t>If you use the free space path loss formula to calculate the decibel loss for this scenario, the formula would be:</a:t>
            </a:r>
          </a:p>
          <a:p>
            <a:pPr marL="457200" indent="0">
              <a:lnSpc>
                <a:spcPct val="115000"/>
              </a:lnSpc>
              <a:spcBef>
                <a:spcPts val="0"/>
              </a:spcBef>
              <a:buNone/>
            </a:pPr>
            <a:r>
              <a:rPr lang="en-US" sz="1400" dirty="0" smtClean="0">
                <a:ea typeface="Calibri"/>
                <a:cs typeface="Times New Roman"/>
              </a:rPr>
              <a:t>		decibels </a:t>
            </a:r>
            <a:r>
              <a:rPr lang="en-US" sz="1400" dirty="0">
                <a:ea typeface="Calibri"/>
                <a:cs typeface="Times New Roman"/>
              </a:rPr>
              <a:t>= 32.4 + (20log10(2,400)) + (20log10(0.1))</a:t>
            </a:r>
          </a:p>
          <a:p>
            <a:pPr marL="0" indent="0">
              <a:lnSpc>
                <a:spcPct val="115000"/>
              </a:lnSpc>
              <a:spcBef>
                <a:spcPts val="0"/>
              </a:spcBef>
              <a:buNone/>
            </a:pPr>
            <a:endParaRPr lang="en-US" sz="1200" dirty="0" smtClean="0">
              <a:ea typeface="Calibri"/>
              <a:cs typeface="Times New Roman"/>
            </a:endParaRPr>
          </a:p>
          <a:p>
            <a:pPr marL="0" indent="0">
              <a:lnSpc>
                <a:spcPct val="115000"/>
              </a:lnSpc>
              <a:spcBef>
                <a:spcPts val="0"/>
              </a:spcBef>
              <a:buNone/>
            </a:pPr>
            <a:r>
              <a:rPr lang="en-US" sz="1400" dirty="0" smtClean="0">
                <a:ea typeface="Calibri"/>
                <a:cs typeface="Times New Roman"/>
              </a:rPr>
              <a:t>The </a:t>
            </a:r>
            <a:r>
              <a:rPr lang="en-US" sz="1400" dirty="0">
                <a:ea typeface="Calibri"/>
                <a:cs typeface="Times New Roman"/>
              </a:rPr>
              <a:t>answer is a loss of 80.004 dB, which is approximately 80 decibels of loss. </a:t>
            </a:r>
          </a:p>
          <a:p>
            <a:pPr marL="0" indent="0">
              <a:lnSpc>
                <a:spcPct val="115000"/>
              </a:lnSpc>
              <a:spcBef>
                <a:spcPts val="0"/>
              </a:spcBef>
              <a:buNone/>
            </a:pPr>
            <a:endParaRPr lang="en-US" sz="1200" dirty="0">
              <a:ea typeface="Calibri"/>
              <a:cs typeface="Times New Roman"/>
            </a:endParaRPr>
          </a:p>
          <a:p>
            <a:pPr>
              <a:lnSpc>
                <a:spcPct val="115000"/>
              </a:lnSpc>
              <a:spcBef>
                <a:spcPts val="0"/>
              </a:spcBef>
            </a:pPr>
            <a:r>
              <a:rPr lang="en-US" sz="1400" dirty="0">
                <a:ea typeface="Calibri"/>
                <a:cs typeface="Times New Roman"/>
              </a:rPr>
              <a:t>This number is easier to work with and less likely to be miswritten or mistyped (drop or add 0s).</a:t>
            </a:r>
          </a:p>
          <a:p>
            <a:endParaRPr lang="en-US" sz="900"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25</a:t>
            </a:fld>
            <a:endParaRPr lang="en-US"/>
          </a:p>
        </p:txBody>
      </p:sp>
    </p:spTree>
    <p:extLst>
      <p:ext uri="{BB962C8B-B14F-4D97-AF65-F5344CB8AC3E}">
        <p14:creationId xmlns:p14="http://schemas.microsoft.com/office/powerpoint/2010/main" val="369913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 calcmode="lin" valueType="num">
                                      <p:cBhvr additive="base">
                                        <p:cTn id="61"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3" fill="hold" nodeType="clickEffect">
                                  <p:stCondLst>
                                    <p:cond delay="0"/>
                                  </p:stCondLst>
                                  <p:childTnLst>
                                    <p:set>
                                      <p:cBhvr>
                                        <p:cTn id="66" dur="1" fill="hold">
                                          <p:stCondLst>
                                            <p:cond delay="0"/>
                                          </p:stCondLst>
                                        </p:cTn>
                                        <p:tgtEl>
                                          <p:spTgt spid="3">
                                            <p:txEl>
                                              <p:pRg st="17" end="17"/>
                                            </p:txEl>
                                          </p:spTgt>
                                        </p:tgtEl>
                                        <p:attrNameLst>
                                          <p:attrName>style.visibility</p:attrName>
                                        </p:attrNameLst>
                                      </p:cBhvr>
                                      <p:to>
                                        <p:strVal val="visible"/>
                                      </p:to>
                                    </p:set>
                                    <p:anim calcmode="lin" valueType="num">
                                      <p:cBhvr additive="base">
                                        <p:cTn id="67"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7" end="1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ea typeface="Calibri"/>
                <a:cs typeface="Times New Roman"/>
              </a:rPr>
              <a:t>dBi</a:t>
            </a:r>
            <a:endParaRPr lang="en-US" dirty="0"/>
          </a:p>
        </p:txBody>
      </p:sp>
      <p:sp>
        <p:nvSpPr>
          <p:cNvPr id="3" name="Content Placeholder 2"/>
          <p:cNvSpPr>
            <a:spLocks noGrp="1"/>
          </p:cNvSpPr>
          <p:nvPr>
            <p:ph idx="1"/>
          </p:nvPr>
        </p:nvSpPr>
        <p:spPr/>
        <p:txBody>
          <a:bodyPr>
            <a:normAutofit fontScale="55000" lnSpcReduction="20000"/>
          </a:bodyPr>
          <a:lstStyle/>
          <a:p>
            <a:pPr marL="0" marR="0" indent="0">
              <a:lnSpc>
                <a:spcPct val="115000"/>
              </a:lnSpc>
              <a:spcBef>
                <a:spcPts val="0"/>
              </a:spcBef>
              <a:spcAft>
                <a:spcPts val="0"/>
              </a:spcAft>
              <a:buNone/>
            </a:pPr>
            <a:r>
              <a:rPr lang="en-US" dirty="0">
                <a:ea typeface="Calibri"/>
                <a:cs typeface="Times New Roman"/>
              </a:rPr>
              <a:t>It is important to be able to calculate the radiating power of the antenna so that you can determine how strong a signal is at a certain distance from the antenna.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You may also want to compare the output of one antenna to another.</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gain, or increase, of power from an antenna when compared to what an isotropic radiator would generate is known as </a:t>
            </a:r>
            <a:r>
              <a:rPr lang="en-US" b="1" dirty="0">
                <a:solidFill>
                  <a:srgbClr val="FF0000"/>
                </a:solidFill>
                <a:ea typeface="Calibri"/>
                <a:cs typeface="Times New Roman"/>
              </a:rPr>
              <a:t>decibels isotropic</a:t>
            </a:r>
            <a:r>
              <a:rPr lang="en-US" dirty="0">
                <a:solidFill>
                  <a:srgbClr val="FF0000"/>
                </a:solidFill>
                <a:ea typeface="Calibri"/>
                <a:cs typeface="Times New Roman"/>
              </a:rPr>
              <a:t> </a:t>
            </a:r>
            <a:r>
              <a:rPr lang="en-US" dirty="0">
                <a:ea typeface="Calibri"/>
                <a:cs typeface="Times New Roman"/>
              </a:rPr>
              <a:t>(</a:t>
            </a:r>
            <a:r>
              <a:rPr lang="en-US" dirty="0" err="1">
                <a:ea typeface="Calibri"/>
                <a:cs typeface="Times New Roman"/>
              </a:rPr>
              <a:t>dBi</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Another way of phrasing this is decibel gain referenced to an isotropic radiator or change in power relative to an antenna.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Since </a:t>
            </a:r>
            <a:r>
              <a:rPr lang="en-US" b="1" dirty="0">
                <a:solidFill>
                  <a:srgbClr val="FF0000"/>
                </a:solidFill>
                <a:ea typeface="Calibri"/>
                <a:cs typeface="Times New Roman"/>
              </a:rPr>
              <a:t>antennas are measured in gain</a:t>
            </a:r>
            <a:r>
              <a:rPr lang="en-US" dirty="0">
                <a:ea typeface="Calibri"/>
                <a:cs typeface="Times New Roman"/>
              </a:rPr>
              <a:t>, </a:t>
            </a:r>
            <a:r>
              <a:rPr lang="en-US" u="sng" dirty="0">
                <a:ea typeface="Calibri"/>
                <a:cs typeface="Times New Roman"/>
              </a:rPr>
              <a:t>not power</a:t>
            </a:r>
            <a:r>
              <a:rPr lang="en-US" dirty="0">
                <a:ea typeface="Calibri"/>
                <a:cs typeface="Times New Roman"/>
              </a:rPr>
              <a:t>, you can conclude that </a:t>
            </a:r>
            <a:r>
              <a:rPr lang="en-US" b="1" dirty="0" err="1">
                <a:solidFill>
                  <a:srgbClr val="FF0000"/>
                </a:solidFill>
                <a:ea typeface="Calibri"/>
                <a:cs typeface="Times New Roman"/>
              </a:rPr>
              <a:t>dBi</a:t>
            </a:r>
            <a:r>
              <a:rPr lang="en-US" b="1" dirty="0">
                <a:solidFill>
                  <a:srgbClr val="FF0000"/>
                </a:solidFill>
                <a:ea typeface="Calibri"/>
                <a:cs typeface="Times New Roman"/>
              </a:rPr>
              <a:t> is a relative measurement </a:t>
            </a:r>
            <a:r>
              <a:rPr lang="en-US" dirty="0">
                <a:ea typeface="Calibri"/>
                <a:cs typeface="Times New Roman"/>
              </a:rPr>
              <a:t>and </a:t>
            </a:r>
            <a:r>
              <a:rPr lang="en-US" u="sng" dirty="0">
                <a:ea typeface="Calibri"/>
                <a:cs typeface="Times New Roman"/>
              </a:rPr>
              <a:t>not an absolute power measurement</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err="1">
                <a:ea typeface="Calibri"/>
                <a:cs typeface="Times New Roman"/>
              </a:rPr>
              <a:t>dBi</a:t>
            </a:r>
            <a:r>
              <a:rPr lang="en-US" dirty="0">
                <a:ea typeface="Calibri"/>
                <a:cs typeface="Times New Roman"/>
              </a:rPr>
              <a:t> is simply a </a:t>
            </a:r>
            <a:r>
              <a:rPr lang="en-US" b="1" dirty="0">
                <a:solidFill>
                  <a:srgbClr val="FF0000"/>
                </a:solidFill>
                <a:ea typeface="Calibri"/>
                <a:cs typeface="Times New Roman"/>
              </a:rPr>
              <a:t>measurement of antenna gain</a:t>
            </a:r>
            <a:r>
              <a:rPr lang="en-US" dirty="0">
                <a:solidFill>
                  <a:srgbClr val="FF0000"/>
                </a:solidFill>
                <a:ea typeface="Calibri"/>
                <a:cs typeface="Times New Roman"/>
              </a:rPr>
              <a:t>.</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26</a:t>
            </a:fld>
            <a:endParaRPr lang="en-US"/>
          </a:p>
        </p:txBody>
      </p:sp>
    </p:spTree>
    <p:extLst>
      <p:ext uri="{BB962C8B-B14F-4D97-AF65-F5344CB8AC3E}">
        <p14:creationId xmlns:p14="http://schemas.microsoft.com/office/powerpoint/2010/main" val="341943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ea typeface="Calibri"/>
                <a:cs typeface="Times New Roman"/>
              </a:rPr>
              <a:t>dBd</a:t>
            </a:r>
            <a:endParaRPr lang="en-US" dirty="0"/>
          </a:p>
        </p:txBody>
      </p:sp>
      <p:sp>
        <p:nvSpPr>
          <p:cNvPr id="3" name="Content Placeholder 2"/>
          <p:cNvSpPr>
            <a:spLocks noGrp="1"/>
          </p:cNvSpPr>
          <p:nvPr>
            <p:ph idx="1"/>
          </p:nvPr>
        </p:nvSpPr>
        <p:spPr>
          <a:xfrm>
            <a:off x="457200" y="1600200"/>
            <a:ext cx="8229600" cy="4953000"/>
          </a:xfrm>
        </p:spPr>
        <p:txBody>
          <a:bodyPr>
            <a:normAutofit fontScale="40000" lnSpcReduction="20000"/>
          </a:bodyPr>
          <a:lstStyle/>
          <a:p>
            <a:pPr marL="0" marR="0" indent="0">
              <a:lnSpc>
                <a:spcPct val="115000"/>
              </a:lnSpc>
              <a:spcBef>
                <a:spcPts val="0"/>
              </a:spcBef>
              <a:spcAft>
                <a:spcPts val="0"/>
              </a:spcAft>
              <a:buNone/>
            </a:pPr>
            <a:r>
              <a:rPr lang="en-US" dirty="0">
                <a:ea typeface="Calibri"/>
                <a:cs typeface="Times New Roman"/>
              </a:rPr>
              <a:t>The antenna industry uses two dB scales to describe the gain of antennas. </a:t>
            </a:r>
          </a:p>
          <a:p>
            <a:pPr lvl="1">
              <a:lnSpc>
                <a:spcPct val="115000"/>
              </a:lnSpc>
              <a:spcBef>
                <a:spcPts val="0"/>
              </a:spcBef>
            </a:pPr>
            <a:r>
              <a:rPr lang="en-US" dirty="0">
                <a:ea typeface="Calibri"/>
                <a:cs typeface="Times New Roman"/>
              </a:rPr>
              <a:t>The first scale, which you just learned about, is </a:t>
            </a:r>
            <a:r>
              <a:rPr lang="en-US" dirty="0" err="1">
                <a:ea typeface="Calibri"/>
                <a:cs typeface="Times New Roman"/>
              </a:rPr>
              <a:t>dBi</a:t>
            </a:r>
            <a:r>
              <a:rPr lang="en-US" dirty="0">
                <a:ea typeface="Calibri"/>
                <a:cs typeface="Times New Roman"/>
              </a:rPr>
              <a:t>, which is used to describe the gain of an antenna relative to a theoretical isotropic antenna</a:t>
            </a:r>
          </a:p>
          <a:p>
            <a:pPr lvl="1">
              <a:lnSpc>
                <a:spcPct val="115000"/>
              </a:lnSpc>
              <a:spcBef>
                <a:spcPts val="0"/>
              </a:spcBef>
            </a:pPr>
            <a:r>
              <a:rPr lang="en-US" dirty="0">
                <a:ea typeface="Calibri"/>
                <a:cs typeface="Times New Roman"/>
              </a:rPr>
              <a:t>The other scale used to describe antenna gain is decibels</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other scale used to describe antenna gain is </a:t>
            </a:r>
            <a:r>
              <a:rPr lang="en-US" b="1" dirty="0">
                <a:solidFill>
                  <a:srgbClr val="FF0000"/>
                </a:solidFill>
                <a:ea typeface="Calibri"/>
                <a:cs typeface="Times New Roman"/>
              </a:rPr>
              <a:t>decibels dipole</a:t>
            </a:r>
            <a:r>
              <a:rPr lang="en-US" dirty="0">
                <a:solidFill>
                  <a:srgbClr val="FF0000"/>
                </a:solidFill>
                <a:ea typeface="Calibri"/>
                <a:cs typeface="Times New Roman"/>
              </a:rPr>
              <a:t> </a:t>
            </a:r>
            <a:r>
              <a:rPr lang="en-US" dirty="0">
                <a:ea typeface="Calibri"/>
                <a:cs typeface="Times New Roman"/>
              </a:rPr>
              <a:t>(</a:t>
            </a:r>
            <a:r>
              <a:rPr lang="en-US" dirty="0" err="1">
                <a:ea typeface="Calibri"/>
                <a:cs typeface="Times New Roman"/>
              </a:rPr>
              <a:t>dBd</a:t>
            </a:r>
            <a:r>
              <a:rPr lang="en-US" dirty="0">
                <a:ea typeface="Calibri"/>
                <a:cs typeface="Times New Roman"/>
              </a:rPr>
              <a:t>), or decibel gain relative to a dipole antenna.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So a </a:t>
            </a:r>
            <a:r>
              <a:rPr lang="en-US" dirty="0" err="1">
                <a:ea typeface="Calibri"/>
                <a:cs typeface="Times New Roman"/>
              </a:rPr>
              <a:t>dBd</a:t>
            </a:r>
            <a:r>
              <a:rPr lang="en-US" dirty="0">
                <a:ea typeface="Calibri"/>
                <a:cs typeface="Times New Roman"/>
              </a:rPr>
              <a:t> value is the increase in gain of an antenna when it is compared to the signal of a dipole antenna.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Dipole antennas are also omnidirectional antennas. Therefore, a </a:t>
            </a:r>
            <a:r>
              <a:rPr lang="en-US" dirty="0" err="1">
                <a:ea typeface="Calibri"/>
                <a:cs typeface="Times New Roman"/>
              </a:rPr>
              <a:t>dBd</a:t>
            </a:r>
            <a:r>
              <a:rPr lang="en-US" dirty="0">
                <a:ea typeface="Calibri"/>
                <a:cs typeface="Times New Roman"/>
              </a:rPr>
              <a:t> value is a measurement of </a:t>
            </a:r>
            <a:r>
              <a:rPr lang="en-US" dirty="0">
                <a:solidFill>
                  <a:srgbClr val="FF0000"/>
                </a:solidFill>
                <a:ea typeface="Calibri"/>
                <a:cs typeface="Times New Roman"/>
              </a:rPr>
              <a:t>omnidirectional antenna gain </a:t>
            </a:r>
            <a:r>
              <a:rPr lang="en-US" dirty="0">
                <a:ea typeface="Calibri"/>
                <a:cs typeface="Times New Roman"/>
              </a:rPr>
              <a:t>and </a:t>
            </a:r>
            <a:r>
              <a:rPr lang="en-US" u="sng" dirty="0">
                <a:ea typeface="Calibri"/>
                <a:cs typeface="Times New Roman"/>
              </a:rPr>
              <a:t>not unidirectional antenna gain</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Because </a:t>
            </a:r>
            <a:r>
              <a:rPr lang="en-US" dirty="0">
                <a:solidFill>
                  <a:srgbClr val="FF0000"/>
                </a:solidFill>
                <a:ea typeface="Calibri"/>
                <a:cs typeface="Times New Roman"/>
              </a:rPr>
              <a:t>dipole antennas are measured in gain, </a:t>
            </a:r>
            <a:r>
              <a:rPr lang="en-US" u="sng" dirty="0">
                <a:ea typeface="Calibri"/>
                <a:cs typeface="Times New Roman"/>
              </a:rPr>
              <a:t>not power</a:t>
            </a:r>
            <a:r>
              <a:rPr lang="en-US" dirty="0">
                <a:ea typeface="Calibri"/>
                <a:cs typeface="Times New Roman"/>
              </a:rPr>
              <a:t>, you can also conclude that </a:t>
            </a:r>
            <a:r>
              <a:rPr lang="en-US" dirty="0" err="1">
                <a:ea typeface="Calibri"/>
                <a:cs typeface="Times New Roman"/>
              </a:rPr>
              <a:t>dBd</a:t>
            </a:r>
            <a:r>
              <a:rPr lang="en-US" dirty="0">
                <a:ea typeface="Calibri"/>
                <a:cs typeface="Times New Roman"/>
              </a:rPr>
              <a:t> is a </a:t>
            </a:r>
            <a:r>
              <a:rPr lang="en-US" dirty="0">
                <a:solidFill>
                  <a:srgbClr val="FF0000"/>
                </a:solidFill>
                <a:ea typeface="Calibri"/>
                <a:cs typeface="Times New Roman"/>
              </a:rPr>
              <a:t>relative measurement </a:t>
            </a:r>
            <a:r>
              <a:rPr lang="en-US" dirty="0">
                <a:ea typeface="Calibri"/>
                <a:cs typeface="Times New Roman"/>
              </a:rPr>
              <a:t>and </a:t>
            </a:r>
            <a:r>
              <a:rPr lang="en-US" u="sng" dirty="0">
                <a:ea typeface="Calibri"/>
                <a:cs typeface="Times New Roman"/>
              </a:rPr>
              <a:t>not a power measurement</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What happens when you want to compare two antennas, and one is represented with </a:t>
            </a:r>
            <a:r>
              <a:rPr lang="en-US" dirty="0" err="1">
                <a:ea typeface="Calibri"/>
                <a:cs typeface="Times New Roman"/>
              </a:rPr>
              <a:t>dBi</a:t>
            </a:r>
            <a:r>
              <a:rPr lang="en-US" dirty="0">
                <a:ea typeface="Calibri"/>
                <a:cs typeface="Times New Roman"/>
              </a:rPr>
              <a:t> and the other with </a:t>
            </a:r>
            <a:r>
              <a:rPr lang="en-US" dirty="0" err="1">
                <a:ea typeface="Calibri"/>
                <a:cs typeface="Times New Roman"/>
              </a:rPr>
              <a:t>dBd</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This is actually quite simple. A standard dipole antenna has a </a:t>
            </a:r>
            <a:r>
              <a:rPr lang="en-US" dirty="0" err="1">
                <a:ea typeface="Calibri"/>
                <a:cs typeface="Times New Roman"/>
              </a:rPr>
              <a:t>dBi</a:t>
            </a:r>
            <a:r>
              <a:rPr lang="en-US" dirty="0">
                <a:ea typeface="Calibri"/>
                <a:cs typeface="Times New Roman"/>
              </a:rPr>
              <a:t> value of 2.14.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an antenna has a value of 3 </a:t>
            </a:r>
            <a:r>
              <a:rPr lang="en-US" dirty="0" err="1">
                <a:ea typeface="Calibri"/>
                <a:cs typeface="Times New Roman"/>
              </a:rPr>
              <a:t>dBd</a:t>
            </a:r>
            <a:r>
              <a:rPr lang="en-US" dirty="0">
                <a:ea typeface="Calibri"/>
                <a:cs typeface="Times New Roman"/>
              </a:rPr>
              <a:t>, this means that it is 3 dB greater than a dipole antenna.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Because the value of a dipole antenna is 2.14 </a:t>
            </a:r>
            <a:r>
              <a:rPr lang="en-US" dirty="0" err="1">
                <a:ea typeface="Calibri"/>
                <a:cs typeface="Times New Roman"/>
              </a:rPr>
              <a:t>dBi</a:t>
            </a:r>
            <a:r>
              <a:rPr lang="en-US" dirty="0">
                <a:ea typeface="Calibri"/>
                <a:cs typeface="Times New Roman"/>
              </a:rPr>
              <a:t>, all you need to do is add 3 to 2.14. So a 3 </a:t>
            </a:r>
            <a:r>
              <a:rPr lang="en-US" dirty="0" err="1">
                <a:ea typeface="Calibri"/>
                <a:cs typeface="Times New Roman"/>
              </a:rPr>
              <a:t>dBd</a:t>
            </a:r>
            <a:r>
              <a:rPr lang="en-US" dirty="0">
                <a:ea typeface="Calibri"/>
                <a:cs typeface="Times New Roman"/>
              </a:rPr>
              <a:t> antenna is equal to a 5.14 </a:t>
            </a:r>
            <a:r>
              <a:rPr lang="en-US" dirty="0" err="1">
                <a:ea typeface="Calibri"/>
                <a:cs typeface="Times New Roman"/>
              </a:rPr>
              <a:t>dBi</a:t>
            </a:r>
            <a:r>
              <a:rPr lang="en-US" dirty="0">
                <a:ea typeface="Calibri"/>
                <a:cs typeface="Times New Roman"/>
              </a:rPr>
              <a:t>.</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Don’t forget that </a:t>
            </a:r>
            <a:r>
              <a:rPr lang="en-US" b="1" dirty="0">
                <a:solidFill>
                  <a:srgbClr val="FF0000"/>
                </a:solidFill>
                <a:ea typeface="Calibri"/>
                <a:cs typeface="Times New Roman"/>
              </a:rPr>
              <a:t>dB, </a:t>
            </a:r>
            <a:r>
              <a:rPr lang="en-US" b="1" dirty="0" err="1">
                <a:solidFill>
                  <a:srgbClr val="FF0000"/>
                </a:solidFill>
                <a:ea typeface="Calibri"/>
                <a:cs typeface="Times New Roman"/>
              </a:rPr>
              <a:t>dBi</a:t>
            </a:r>
            <a:r>
              <a:rPr lang="en-US" b="1" dirty="0">
                <a:solidFill>
                  <a:srgbClr val="FF0000"/>
                </a:solidFill>
                <a:ea typeface="Calibri"/>
                <a:cs typeface="Times New Roman"/>
              </a:rPr>
              <a:t>, and </a:t>
            </a:r>
            <a:r>
              <a:rPr lang="en-US" b="1" dirty="0" err="1">
                <a:solidFill>
                  <a:srgbClr val="FF0000"/>
                </a:solidFill>
                <a:ea typeface="Calibri"/>
                <a:cs typeface="Times New Roman"/>
              </a:rPr>
              <a:t>dBd</a:t>
            </a:r>
            <a:r>
              <a:rPr lang="en-US" b="1" dirty="0">
                <a:solidFill>
                  <a:srgbClr val="FF0000"/>
                </a:solidFill>
                <a:ea typeface="Calibri"/>
                <a:cs typeface="Times New Roman"/>
              </a:rPr>
              <a:t> are comparative, or relative, measurements</a:t>
            </a:r>
            <a:r>
              <a:rPr lang="en-US" dirty="0">
                <a:solidFill>
                  <a:srgbClr val="FF0000"/>
                </a:solidFill>
                <a:ea typeface="Calibri"/>
                <a:cs typeface="Times New Roman"/>
              </a:rPr>
              <a:t> </a:t>
            </a:r>
            <a:r>
              <a:rPr lang="en-US" dirty="0">
                <a:ea typeface="Calibri"/>
                <a:cs typeface="Times New Roman"/>
              </a:rPr>
              <a:t>and </a:t>
            </a:r>
            <a:r>
              <a:rPr lang="en-US" b="1" dirty="0">
                <a:ea typeface="Calibri"/>
                <a:cs typeface="Times New Roman"/>
              </a:rPr>
              <a:t>not units of power.</a:t>
            </a:r>
            <a:endParaRPr lang="en-US" dirty="0">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27</a:t>
            </a:fld>
            <a:endParaRPr lang="en-US"/>
          </a:p>
        </p:txBody>
      </p:sp>
    </p:spTree>
    <p:extLst>
      <p:ext uri="{BB962C8B-B14F-4D97-AF65-F5344CB8AC3E}">
        <p14:creationId xmlns:p14="http://schemas.microsoft.com/office/powerpoint/2010/main" val="1144368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nodeType="clickEffect">
                                  <p:stCondLst>
                                    <p:cond delay="0"/>
                                  </p:stCondLst>
                                  <p:childTnLst>
                                    <p:set>
                                      <p:cBhvr>
                                        <p:cTn id="44" dur="1" fill="hold">
                                          <p:stCondLst>
                                            <p:cond delay="0"/>
                                          </p:stCondLst>
                                        </p:cTn>
                                        <p:tgtEl>
                                          <p:spTgt spid="3">
                                            <p:txEl>
                                              <p:pRg st="12" end="12"/>
                                            </p:txEl>
                                          </p:spTgt>
                                        </p:tgtEl>
                                        <p:attrNameLst>
                                          <p:attrName>style.visibility</p:attrName>
                                        </p:attrNameLst>
                                      </p:cBhvr>
                                      <p:to>
                                        <p:strVal val="visible"/>
                                      </p:to>
                                    </p:set>
                                    <p:anim calcmode="lin" valueType="num">
                                      <p:cBhvr additive="base">
                                        <p:cTn id="45"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2"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anim calcmode="lin" valueType="num">
                                      <p:cBhvr additive="base">
                                        <p:cTn id="51"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2" fill="hold" nodeType="clickEffect">
                                  <p:stCondLst>
                                    <p:cond delay="0"/>
                                  </p:stCondLst>
                                  <p:childTnLst>
                                    <p:set>
                                      <p:cBhvr>
                                        <p:cTn id="56" dur="1" fill="hold">
                                          <p:stCondLst>
                                            <p:cond delay="0"/>
                                          </p:stCondLst>
                                        </p:cTn>
                                        <p:tgtEl>
                                          <p:spTgt spid="3">
                                            <p:txEl>
                                              <p:pRg st="16" end="16"/>
                                            </p:txEl>
                                          </p:spTgt>
                                        </p:tgtEl>
                                        <p:attrNameLst>
                                          <p:attrName>style.visibility</p:attrName>
                                        </p:attrNameLst>
                                      </p:cBhvr>
                                      <p:to>
                                        <p:strVal val="visible"/>
                                      </p:to>
                                    </p:set>
                                    <p:anim calcmode="lin" valueType="num">
                                      <p:cBhvr additive="base">
                                        <p:cTn id="57"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3">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nodeType="clickEffect">
                                  <p:stCondLst>
                                    <p:cond delay="0"/>
                                  </p:stCondLst>
                                  <p:childTnLst>
                                    <p:set>
                                      <p:cBhvr>
                                        <p:cTn id="62" dur="1" fill="hold">
                                          <p:stCondLst>
                                            <p:cond delay="0"/>
                                          </p:stCondLst>
                                        </p:cTn>
                                        <p:tgtEl>
                                          <p:spTgt spid="3">
                                            <p:txEl>
                                              <p:pRg st="18" end="18"/>
                                            </p:txEl>
                                          </p:spTgt>
                                        </p:tgtEl>
                                        <p:attrNameLst>
                                          <p:attrName>style.visibility</p:attrName>
                                        </p:attrNameLst>
                                      </p:cBhvr>
                                      <p:to>
                                        <p:strVal val="visible"/>
                                      </p:to>
                                    </p:set>
                                    <p:anim calcmode="lin" valueType="num">
                                      <p:cBhvr additive="base">
                                        <p:cTn id="63" dur="500" fill="hold"/>
                                        <p:tgtEl>
                                          <p:spTgt spid="3">
                                            <p:txEl>
                                              <p:pRg st="18" end="18"/>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3">
                                            <p:txEl>
                                              <p:pRg st="18" end="18"/>
                                            </p:tx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2" fill="hold" nodeType="clickEffect">
                                  <p:stCondLst>
                                    <p:cond delay="0"/>
                                  </p:stCondLst>
                                  <p:childTnLst>
                                    <p:set>
                                      <p:cBhvr>
                                        <p:cTn id="68" dur="1" fill="hold">
                                          <p:stCondLst>
                                            <p:cond delay="0"/>
                                          </p:stCondLst>
                                        </p:cTn>
                                        <p:tgtEl>
                                          <p:spTgt spid="3">
                                            <p:txEl>
                                              <p:pRg st="20" end="20"/>
                                            </p:txEl>
                                          </p:spTgt>
                                        </p:tgtEl>
                                        <p:attrNameLst>
                                          <p:attrName>style.visibility</p:attrName>
                                        </p:attrNameLst>
                                      </p:cBhvr>
                                      <p:to>
                                        <p:strVal val="visible"/>
                                      </p:to>
                                    </p:set>
                                    <p:anim calcmode="lin" valueType="num">
                                      <p:cBhvr additive="base">
                                        <p:cTn id="69" dur="500" fill="hold"/>
                                        <p:tgtEl>
                                          <p:spTgt spid="3">
                                            <p:txEl>
                                              <p:pRg st="20" end="20"/>
                                            </p:txEl>
                                          </p:spTgt>
                                        </p:tgtEl>
                                        <p:attrNameLst>
                                          <p:attrName>ppt_x</p:attrName>
                                        </p:attrNameLst>
                                      </p:cBhvr>
                                      <p:tavLst>
                                        <p:tav tm="0">
                                          <p:val>
                                            <p:strVal val="1+#ppt_w/2"/>
                                          </p:val>
                                        </p:tav>
                                        <p:tav tm="100000">
                                          <p:val>
                                            <p:strVal val="#ppt_x"/>
                                          </p:val>
                                        </p:tav>
                                      </p:tavLst>
                                    </p:anim>
                                    <p:anim calcmode="lin" valueType="num">
                                      <p:cBhvr additive="base">
                                        <p:cTn id="70" dur="500" fill="hold"/>
                                        <p:tgtEl>
                                          <p:spTgt spid="3">
                                            <p:txEl>
                                              <p:pRg st="20" end="2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libri"/>
                <a:cs typeface="Times New Roman"/>
              </a:rPr>
              <a:t>dBm</a:t>
            </a:r>
            <a:endParaRPr lang="en-US" dirty="0"/>
          </a:p>
        </p:txBody>
      </p:sp>
      <p:sp>
        <p:nvSpPr>
          <p:cNvPr id="3" name="Content Placeholder 2"/>
          <p:cNvSpPr>
            <a:spLocks noGrp="1"/>
          </p:cNvSpPr>
          <p:nvPr>
            <p:ph idx="1"/>
          </p:nvPr>
        </p:nvSpPr>
        <p:spPr/>
        <p:txBody>
          <a:bodyPr>
            <a:normAutofit fontScale="40000" lnSpcReduction="20000"/>
          </a:bodyPr>
          <a:lstStyle/>
          <a:p>
            <a:pPr marL="0" marR="0" indent="0">
              <a:lnSpc>
                <a:spcPct val="115000"/>
              </a:lnSpc>
              <a:spcBef>
                <a:spcPts val="0"/>
              </a:spcBef>
              <a:spcAft>
                <a:spcPts val="0"/>
              </a:spcAft>
              <a:buNone/>
            </a:pPr>
            <a:r>
              <a:rPr lang="en-US" sz="3500" dirty="0">
                <a:ea typeface="Calibri"/>
                <a:cs typeface="Times New Roman"/>
              </a:rPr>
              <a:t>dBm also provides a comparison, but instead of comparing a signal to another signal, it is used to compare a signal to 1 milliwatt of power.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dBm means decibels relative to 1 milliwatt.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So what you are doing is setting dBm to 0 (zero) and equating that to 1 milliwatt of power.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Because dBm is a measurement that is compared to a known value, 1 milliwatt, then dBm is actually a measure of power.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Because decibels (relative) are referenced to 1 milliwatt (absolute), think of a dBm as an absolute assessment that measures change of power referenced to 1 milliwatt.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You can now state that 0 dBm is equal to 1 milliwatt. </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Using the formula dBm = 10 × log</a:t>
            </a:r>
            <a:r>
              <a:rPr lang="en-US" sz="3500" baseline="-25000" dirty="0">
                <a:ea typeface="Calibri"/>
                <a:cs typeface="Times New Roman"/>
              </a:rPr>
              <a:t>10 </a:t>
            </a:r>
            <a:r>
              <a:rPr lang="en-US" sz="3500" dirty="0">
                <a:ea typeface="Calibri"/>
                <a:cs typeface="Times New Roman"/>
              </a:rPr>
              <a:t>(</a:t>
            </a:r>
            <a:r>
              <a:rPr lang="en-US" sz="3500" dirty="0" err="1">
                <a:ea typeface="Calibri"/>
                <a:cs typeface="Times New Roman"/>
              </a:rPr>
              <a:t>P</a:t>
            </a:r>
            <a:r>
              <a:rPr lang="en-US" sz="3500" baseline="-25000" dirty="0" err="1">
                <a:ea typeface="Calibri"/>
                <a:cs typeface="Times New Roman"/>
              </a:rPr>
              <a:t>mW</a:t>
            </a:r>
            <a:r>
              <a:rPr lang="en-US" sz="3500" dirty="0">
                <a:ea typeface="Calibri"/>
                <a:cs typeface="Times New Roman"/>
              </a:rPr>
              <a:t>), you can determine that 100 mW of power is equal to +20 dBm.</a:t>
            </a:r>
          </a:p>
          <a:p>
            <a:pPr marL="0" marR="0" indent="0">
              <a:lnSpc>
                <a:spcPct val="115000"/>
              </a:lnSpc>
              <a:spcBef>
                <a:spcPts val="0"/>
              </a:spcBef>
              <a:spcAft>
                <a:spcPts val="0"/>
              </a:spcAft>
              <a:buNone/>
            </a:pPr>
            <a:r>
              <a:rPr lang="en-US" sz="3500" dirty="0">
                <a:ea typeface="Calibri"/>
                <a:cs typeface="Times New Roman"/>
              </a:rPr>
              <a:t> </a:t>
            </a:r>
          </a:p>
          <a:p>
            <a:pPr marL="0" marR="0" indent="0">
              <a:lnSpc>
                <a:spcPct val="115000"/>
              </a:lnSpc>
              <a:spcBef>
                <a:spcPts val="0"/>
              </a:spcBef>
              <a:spcAft>
                <a:spcPts val="0"/>
              </a:spcAft>
              <a:buNone/>
            </a:pPr>
            <a:r>
              <a:rPr lang="en-US" sz="3500" dirty="0">
                <a:ea typeface="Calibri"/>
                <a:cs typeface="Times New Roman"/>
              </a:rPr>
              <a:t>If you happen to have the dBm value of a device and want to calculate the corresponding milliwatt value, you can do that too. </a:t>
            </a:r>
          </a:p>
          <a:p>
            <a:pPr marL="0" marR="0" indent="0">
              <a:lnSpc>
                <a:spcPct val="115000"/>
              </a:lnSpc>
              <a:spcBef>
                <a:spcPts val="0"/>
              </a:spcBef>
              <a:spcAft>
                <a:spcPts val="0"/>
              </a:spcAft>
              <a:buNone/>
            </a:pPr>
            <a:r>
              <a:rPr lang="en-US"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28</a:t>
            </a:fld>
            <a:endParaRPr lang="en-US"/>
          </a:p>
        </p:txBody>
      </p:sp>
    </p:spTree>
    <p:extLst>
      <p:ext uri="{BB962C8B-B14F-4D97-AF65-F5344CB8AC3E}">
        <p14:creationId xmlns:p14="http://schemas.microsoft.com/office/powerpoint/2010/main" val="67648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libri"/>
                <a:cs typeface="Times New Roman"/>
              </a:rPr>
              <a:t>dBm</a:t>
            </a:r>
            <a:endParaRPr lang="en-US" dirty="0"/>
          </a:p>
        </p:txBody>
      </p:sp>
      <p:sp>
        <p:nvSpPr>
          <p:cNvPr id="3" name="Content Placeholder 2"/>
          <p:cNvSpPr>
            <a:spLocks noGrp="1"/>
          </p:cNvSpPr>
          <p:nvPr>
            <p:ph idx="1"/>
          </p:nvPr>
        </p:nvSpPr>
        <p:spPr/>
        <p:txBody>
          <a:bodyPr>
            <a:normAutofit fontScale="47500" lnSpcReduction="20000"/>
          </a:bodyPr>
          <a:lstStyle/>
          <a:p>
            <a:pPr marL="0" marR="0" indent="0">
              <a:lnSpc>
                <a:spcPct val="115000"/>
              </a:lnSpc>
              <a:spcBef>
                <a:spcPts val="0"/>
              </a:spcBef>
              <a:spcAft>
                <a:spcPts val="0"/>
              </a:spcAft>
              <a:buNone/>
            </a:pPr>
            <a:r>
              <a:rPr lang="en-US" dirty="0">
                <a:ea typeface="Calibri"/>
                <a:cs typeface="Times New Roman"/>
              </a:rPr>
              <a:t> </a:t>
            </a:r>
            <a:r>
              <a:rPr lang="en-US" dirty="0" smtClean="0">
                <a:ea typeface="Calibri"/>
                <a:cs typeface="Times New Roman"/>
              </a:rPr>
              <a:t>The </a:t>
            </a:r>
            <a:r>
              <a:rPr lang="en-US" dirty="0">
                <a:ea typeface="Calibri"/>
                <a:cs typeface="Times New Roman"/>
              </a:rPr>
              <a:t>formula is </a:t>
            </a:r>
            <a:r>
              <a:rPr lang="en-US" dirty="0" err="1">
                <a:ea typeface="Calibri"/>
                <a:cs typeface="Times New Roman"/>
              </a:rPr>
              <a:t>P</a:t>
            </a:r>
            <a:r>
              <a:rPr lang="en-US" baseline="-25000" dirty="0" err="1">
                <a:ea typeface="Calibri"/>
                <a:cs typeface="Times New Roman"/>
              </a:rPr>
              <a:t>mW</a:t>
            </a:r>
            <a:r>
              <a:rPr lang="en-US" dirty="0">
                <a:ea typeface="Calibri"/>
                <a:cs typeface="Times New Roman"/>
              </a:rPr>
              <a:t> = log</a:t>
            </a:r>
            <a:r>
              <a:rPr lang="en-US" baseline="30000" dirty="0">
                <a:ea typeface="Calibri"/>
                <a:cs typeface="Times New Roman"/>
              </a:rPr>
              <a:t>–1</a:t>
            </a:r>
            <a:r>
              <a:rPr lang="en-US" dirty="0">
                <a:ea typeface="Calibri"/>
                <a:cs typeface="Times New Roman"/>
              </a:rPr>
              <a:t>(</a:t>
            </a:r>
            <a:r>
              <a:rPr lang="en-US" dirty="0" err="1">
                <a:ea typeface="Calibri"/>
                <a:cs typeface="Times New Roman"/>
              </a:rPr>
              <a:t>P</a:t>
            </a:r>
            <a:r>
              <a:rPr lang="en-US" baseline="-25000" dirty="0" err="1">
                <a:ea typeface="Calibri"/>
                <a:cs typeface="Times New Roman"/>
              </a:rPr>
              <a:t>dBm</a:t>
            </a:r>
            <a:r>
              <a:rPr lang="en-US" baseline="-25000" dirty="0">
                <a:ea typeface="Calibri"/>
                <a:cs typeface="Times New Roman"/>
              </a:rPr>
              <a:t> </a:t>
            </a:r>
            <a:r>
              <a:rPr lang="en-US" dirty="0">
                <a:ea typeface="Calibri"/>
                <a:cs typeface="Times New Roman"/>
              </a:rPr>
              <a:t>÷ 10).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1 milliwatt is the reference point and that 0 dBm is equal to 1 mW.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Any absolute power measurement of +dBm indicates </a:t>
            </a:r>
            <a:r>
              <a:rPr lang="en-US" dirty="0">
                <a:solidFill>
                  <a:srgbClr val="FF0000"/>
                </a:solidFill>
                <a:ea typeface="Calibri"/>
                <a:cs typeface="Times New Roman"/>
              </a:rPr>
              <a:t>amplitude greater than </a:t>
            </a:r>
            <a:r>
              <a:rPr lang="en-US" dirty="0">
                <a:ea typeface="Calibri"/>
                <a:cs typeface="Times New Roman"/>
              </a:rPr>
              <a:t>1 mW. Any absolute power measurement of –dBm indicates </a:t>
            </a:r>
            <a:r>
              <a:rPr lang="en-US" dirty="0">
                <a:solidFill>
                  <a:srgbClr val="FF0000"/>
                </a:solidFill>
                <a:ea typeface="Calibri"/>
                <a:cs typeface="Times New Roman"/>
              </a:rPr>
              <a:t>amplitude less than </a:t>
            </a:r>
            <a:r>
              <a:rPr lang="en-US" dirty="0">
                <a:ea typeface="Calibri"/>
                <a:cs typeface="Times New Roman"/>
              </a:rPr>
              <a:t>1 mW.</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 transmission amplitude of 100 mW is equal to +20 dBm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Because of free space path loss, received signals will always measure below 1 mW.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 </a:t>
            </a:r>
            <a:r>
              <a:rPr lang="en-US" dirty="0">
                <a:solidFill>
                  <a:srgbClr val="FF0000"/>
                </a:solidFill>
                <a:ea typeface="Calibri"/>
                <a:cs typeface="Times New Roman"/>
              </a:rPr>
              <a:t>very strong received signal is –40 dBm</a:t>
            </a:r>
            <a:r>
              <a:rPr lang="en-US" dirty="0">
                <a:ea typeface="Calibri"/>
                <a:cs typeface="Times New Roman"/>
              </a:rPr>
              <a:t>, which is the equivalent of 0.0001 mW (1/10,000th of 1 milliwatt</a:t>
            </a:r>
            <a:r>
              <a:rPr lang="en-US"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b="1" dirty="0">
                <a:ea typeface="Calibri"/>
                <a:cs typeface="Times New Roman"/>
              </a:rPr>
              <a:t>Questions </a:t>
            </a:r>
            <a:r>
              <a:rPr lang="en-US" b="1"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914400" lvl="1" indent="-514350">
              <a:lnSpc>
                <a:spcPct val="115000"/>
              </a:lnSpc>
              <a:spcBef>
                <a:spcPts val="0"/>
              </a:spcBef>
              <a:buFont typeface="+mj-lt"/>
              <a:buAutoNum type="arabicPeriod"/>
            </a:pPr>
            <a:r>
              <a:rPr lang="en-US" dirty="0">
                <a:ea typeface="Calibri"/>
                <a:cs typeface="Times New Roman"/>
              </a:rPr>
              <a:t>Why deal with both milliwatts and dBm? </a:t>
            </a:r>
          </a:p>
          <a:p>
            <a:pPr marL="914400" lvl="1" indent="-514350">
              <a:lnSpc>
                <a:spcPct val="115000"/>
              </a:lnSpc>
              <a:spcBef>
                <a:spcPts val="0"/>
              </a:spcBef>
              <a:buFont typeface="+mj-lt"/>
              <a:buAutoNum type="arabicPeriod"/>
            </a:pPr>
            <a:r>
              <a:rPr lang="en-US" dirty="0">
                <a:ea typeface="Calibri"/>
                <a:cs typeface="Times New Roman"/>
              </a:rPr>
              <a:t>If milliwatts are a valid measurement of power, why not just use them? </a:t>
            </a:r>
          </a:p>
          <a:p>
            <a:pPr marL="914400" lvl="1" indent="-514350">
              <a:lnSpc>
                <a:spcPct val="115000"/>
              </a:lnSpc>
              <a:spcBef>
                <a:spcPts val="0"/>
              </a:spcBef>
              <a:buFont typeface="+mj-lt"/>
              <a:buAutoNum type="arabicPeriod"/>
            </a:pPr>
            <a:r>
              <a:rPr lang="en-US" dirty="0">
                <a:ea typeface="Calibri"/>
                <a:cs typeface="Times New Roman"/>
              </a:rPr>
              <a:t>Why also use dBm? </a:t>
            </a:r>
          </a:p>
          <a:p>
            <a:pPr marL="0" marR="0" indent="0">
              <a:lnSpc>
                <a:spcPct val="115000"/>
              </a:lnSpc>
              <a:spcBef>
                <a:spcPts val="0"/>
              </a:spcBef>
              <a:spcAft>
                <a:spcPts val="0"/>
              </a:spcAft>
              <a:buNone/>
            </a:pPr>
            <a:r>
              <a:rPr lang="en-US"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29</a:t>
            </a:fld>
            <a:endParaRPr lang="en-US"/>
          </a:p>
        </p:txBody>
      </p:sp>
    </p:spTree>
    <p:extLst>
      <p:ext uri="{BB962C8B-B14F-4D97-AF65-F5344CB8AC3E}">
        <p14:creationId xmlns:p14="http://schemas.microsoft.com/office/powerpoint/2010/main" val="754308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nodeType="click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 calcmode="lin" valueType="num">
                                      <p:cBhvr additive="base">
                                        <p:cTn id="4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4" end="14"/>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anim calcmode="lin" valueType="num">
                                      <p:cBhvr additive="base">
                                        <p:cTn id="5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nodeType="clickEffect">
                                  <p:stCondLst>
                                    <p:cond delay="0"/>
                                  </p:stCondLst>
                                  <p:childTnLst>
                                    <p:set>
                                      <p:cBhvr>
                                        <p:cTn id="60" dur="1" fill="hold">
                                          <p:stCondLst>
                                            <p:cond delay="0"/>
                                          </p:stCondLst>
                                        </p:cTn>
                                        <p:tgtEl>
                                          <p:spTgt spid="3">
                                            <p:txEl>
                                              <p:pRg st="16" end="16"/>
                                            </p:txEl>
                                          </p:spTgt>
                                        </p:tgtEl>
                                        <p:attrNameLst>
                                          <p:attrName>style.visibility</p:attrName>
                                        </p:attrNameLst>
                                      </p:cBhvr>
                                      <p:to>
                                        <p:strVal val="visible"/>
                                      </p:to>
                                    </p:set>
                                    <p:anim calcmode="lin" valueType="num">
                                      <p:cBhvr additive="base">
                                        <p:cTn id="61"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6" end="1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I Learn?</a:t>
            </a:r>
            <a:endParaRPr lang="en-US" dirty="0"/>
          </a:p>
        </p:txBody>
      </p:sp>
      <p:sp>
        <p:nvSpPr>
          <p:cNvPr id="3" name="Rectangle 2"/>
          <p:cNvSpPr/>
          <p:nvPr/>
        </p:nvSpPr>
        <p:spPr>
          <a:xfrm>
            <a:off x="320842" y="1295400"/>
            <a:ext cx="7924800" cy="5324535"/>
          </a:xfrm>
          <a:prstGeom prst="rect">
            <a:avLst/>
          </a:prstGeom>
        </p:spPr>
        <p:txBody>
          <a:bodyPr wrap="square">
            <a:spAutoFit/>
          </a:bodyPr>
          <a:lstStyle/>
          <a:p>
            <a:r>
              <a:rPr lang="en-US" sz="2000" dirty="0" smtClean="0">
                <a:solidFill>
                  <a:prstClr val="black"/>
                </a:solidFill>
              </a:rPr>
              <a:t>It </a:t>
            </a:r>
            <a:r>
              <a:rPr lang="en-US" sz="2000" dirty="0">
                <a:solidFill>
                  <a:prstClr val="black"/>
                </a:solidFill>
              </a:rPr>
              <a:t>is important to understand how each of the RF components affects the output of the </a:t>
            </a:r>
            <a:r>
              <a:rPr lang="en-US" sz="2000" dirty="0" smtClean="0">
                <a:solidFill>
                  <a:prstClr val="black"/>
                </a:solidFill>
              </a:rPr>
              <a:t>transceiver</a:t>
            </a:r>
            <a:r>
              <a:rPr lang="en-US" sz="2000" dirty="0">
                <a:solidFill>
                  <a:prstClr val="black"/>
                </a:solidFill>
              </a:rPr>
              <a:t>. </a:t>
            </a:r>
            <a:endParaRPr lang="en-US" sz="2000" dirty="0" smtClean="0">
              <a:solidFill>
                <a:prstClr val="black"/>
              </a:solidFill>
            </a:endParaRPr>
          </a:p>
          <a:p>
            <a:endParaRPr lang="en-US" sz="2000" dirty="0">
              <a:solidFill>
                <a:prstClr val="black"/>
              </a:solidFill>
            </a:endParaRPr>
          </a:p>
          <a:p>
            <a:r>
              <a:rPr lang="en-US" sz="2000" dirty="0" smtClean="0">
                <a:solidFill>
                  <a:prstClr val="black"/>
                </a:solidFill>
              </a:rPr>
              <a:t>Whenever </a:t>
            </a:r>
            <a:r>
              <a:rPr lang="en-US" sz="2000" dirty="0">
                <a:solidFill>
                  <a:prstClr val="black"/>
                </a:solidFill>
              </a:rPr>
              <a:t>a component is added, removed, or </a:t>
            </a:r>
            <a:r>
              <a:rPr lang="en-US" sz="2000" dirty="0" smtClean="0">
                <a:solidFill>
                  <a:prstClr val="black"/>
                </a:solidFill>
              </a:rPr>
              <a:t>modified, </a:t>
            </a:r>
            <a:r>
              <a:rPr lang="en-US" sz="2000" dirty="0">
                <a:solidFill>
                  <a:prstClr val="black"/>
                </a:solidFill>
              </a:rPr>
              <a:t>the output of the RF </a:t>
            </a:r>
            <a:r>
              <a:rPr lang="en-US" sz="2000" dirty="0" smtClean="0">
                <a:solidFill>
                  <a:prstClr val="black"/>
                </a:solidFill>
              </a:rPr>
              <a:t>communications </a:t>
            </a:r>
            <a:r>
              <a:rPr lang="en-US" sz="2000" dirty="0">
                <a:solidFill>
                  <a:prstClr val="black"/>
                </a:solidFill>
              </a:rPr>
              <a:t>is changed. </a:t>
            </a:r>
            <a:endParaRPr lang="en-US" sz="2000" dirty="0" smtClean="0">
              <a:solidFill>
                <a:prstClr val="black"/>
              </a:solidFill>
            </a:endParaRPr>
          </a:p>
          <a:p>
            <a:endParaRPr lang="en-US" sz="2000" dirty="0">
              <a:solidFill>
                <a:prstClr val="black"/>
              </a:solidFill>
            </a:endParaRPr>
          </a:p>
          <a:p>
            <a:r>
              <a:rPr lang="en-US" sz="2000" dirty="0" smtClean="0">
                <a:solidFill>
                  <a:prstClr val="black"/>
                </a:solidFill>
              </a:rPr>
              <a:t>You </a:t>
            </a:r>
            <a:r>
              <a:rPr lang="en-US" sz="2000" dirty="0">
                <a:solidFill>
                  <a:prstClr val="black"/>
                </a:solidFill>
              </a:rPr>
              <a:t>need to understand these changes and make sure that the </a:t>
            </a:r>
            <a:r>
              <a:rPr lang="en-US" sz="2000" dirty="0" smtClean="0">
                <a:solidFill>
                  <a:prstClr val="black"/>
                </a:solidFill>
              </a:rPr>
              <a:t>system </a:t>
            </a:r>
            <a:r>
              <a:rPr lang="en-US" sz="2000" dirty="0">
                <a:solidFill>
                  <a:prstClr val="black"/>
                </a:solidFill>
              </a:rPr>
              <a:t>conforms to regulatory standards. </a:t>
            </a:r>
            <a:endParaRPr lang="en-US" sz="2000" dirty="0" smtClean="0">
              <a:solidFill>
                <a:prstClr val="black"/>
              </a:solidFill>
            </a:endParaRPr>
          </a:p>
          <a:p>
            <a:endParaRPr lang="en-US" sz="2000" dirty="0">
              <a:solidFill>
                <a:prstClr val="black"/>
              </a:solidFill>
            </a:endParaRPr>
          </a:p>
          <a:p>
            <a:r>
              <a:rPr lang="en-US" sz="2000" dirty="0" smtClean="0">
                <a:solidFill>
                  <a:prstClr val="black"/>
                </a:solidFill>
              </a:rPr>
              <a:t>The </a:t>
            </a:r>
            <a:r>
              <a:rPr lang="en-US" sz="2000" dirty="0">
                <a:solidFill>
                  <a:prstClr val="black"/>
                </a:solidFill>
              </a:rPr>
              <a:t>following RF components were </a:t>
            </a:r>
            <a:r>
              <a:rPr lang="en-US" sz="2000" dirty="0" smtClean="0">
                <a:solidFill>
                  <a:prstClr val="black"/>
                </a:solidFill>
              </a:rPr>
              <a:t>key in this lesson:</a:t>
            </a:r>
          </a:p>
          <a:p>
            <a:endParaRPr lang="en-US" sz="2000" dirty="0">
              <a:solidFill>
                <a:prstClr val="black"/>
              </a:solidFill>
            </a:endParaRPr>
          </a:p>
          <a:p>
            <a:pPr marL="742950" lvl="1" indent="-285750">
              <a:buFont typeface="Arial" pitchFamily="34" charset="0"/>
              <a:buChar char="•"/>
            </a:pPr>
            <a:r>
              <a:rPr lang="en-US" sz="2000" b="1" dirty="0" smtClean="0">
                <a:solidFill>
                  <a:srgbClr val="FF0000"/>
                </a:solidFill>
              </a:rPr>
              <a:t>Transmitter</a:t>
            </a:r>
            <a:endParaRPr lang="en-US" sz="2000" b="1" dirty="0">
              <a:solidFill>
                <a:srgbClr val="FF0000"/>
              </a:solidFill>
            </a:endParaRPr>
          </a:p>
          <a:p>
            <a:pPr marL="742950" lvl="1" indent="-285750">
              <a:buFont typeface="Arial" pitchFamily="34" charset="0"/>
              <a:buChar char="•"/>
            </a:pPr>
            <a:r>
              <a:rPr lang="en-US" sz="2000" b="1" dirty="0" smtClean="0">
                <a:solidFill>
                  <a:srgbClr val="FF0000"/>
                </a:solidFill>
              </a:rPr>
              <a:t>Receiver</a:t>
            </a:r>
            <a:endParaRPr lang="en-US" sz="2000" b="1" dirty="0">
              <a:solidFill>
                <a:srgbClr val="FF0000"/>
              </a:solidFill>
            </a:endParaRPr>
          </a:p>
          <a:p>
            <a:pPr marL="742950" lvl="1" indent="-285750">
              <a:buFont typeface="Arial" pitchFamily="34" charset="0"/>
              <a:buChar char="•"/>
            </a:pPr>
            <a:r>
              <a:rPr lang="en-US" sz="2000" b="1" dirty="0" smtClean="0">
                <a:solidFill>
                  <a:srgbClr val="FF0000"/>
                </a:solidFill>
              </a:rPr>
              <a:t>Antenna</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Isotropic </a:t>
            </a:r>
            <a:r>
              <a:rPr lang="en-US" sz="2000" b="1" dirty="0" smtClean="0">
                <a:solidFill>
                  <a:srgbClr val="FF0000"/>
                </a:solidFill>
              </a:rPr>
              <a:t>radiator</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Intentional radiator (</a:t>
            </a:r>
            <a:r>
              <a:rPr lang="en-US" sz="2000" b="1" dirty="0" smtClean="0">
                <a:solidFill>
                  <a:srgbClr val="FF0000"/>
                </a:solidFill>
              </a:rPr>
              <a:t>IR)</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Equivalent isotropically radiated power (EIRP)</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a:t>
            </a:fld>
            <a:endParaRPr lang="en-US"/>
          </a:p>
        </p:txBody>
      </p:sp>
    </p:spTree>
    <p:extLst>
      <p:ext uri="{BB962C8B-B14F-4D97-AF65-F5344CB8AC3E}">
        <p14:creationId xmlns:p14="http://schemas.microsoft.com/office/powerpoint/2010/main" val="213952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0-#ppt_h/2"/>
                                          </p:val>
                                        </p:tav>
                                        <p:tav tm="100000">
                                          <p:val>
                                            <p:strVal val="#ppt_y"/>
                                          </p:val>
                                        </p:tav>
                                      </p:tavLst>
                                    </p:anim>
                                  </p:childTnLst>
                                </p:cTn>
                              </p:par>
                              <p:par>
                                <p:cTn id="33" presetID="2" presetClass="entr" presetSubtype="9"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0-#ppt_h/2"/>
                                          </p:val>
                                        </p:tav>
                                        <p:tav tm="100000">
                                          <p:val>
                                            <p:strVal val="#ppt_y"/>
                                          </p:val>
                                        </p:tav>
                                      </p:tavLst>
                                    </p:anim>
                                  </p:childTnLst>
                                </p:cTn>
                              </p:par>
                              <p:par>
                                <p:cTn id="37" presetID="2" presetClass="entr" presetSubtype="9"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0-#ppt_h/2"/>
                                          </p:val>
                                        </p:tav>
                                        <p:tav tm="100000">
                                          <p:val>
                                            <p:strVal val="#ppt_y"/>
                                          </p:val>
                                        </p:tav>
                                      </p:tavLst>
                                    </p:anim>
                                  </p:childTnLst>
                                </p:cTn>
                              </p:par>
                              <p:par>
                                <p:cTn id="41" presetID="2" presetClass="entr" presetSubtype="9"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0-#ppt_h/2"/>
                                          </p:val>
                                        </p:tav>
                                        <p:tav tm="100000">
                                          <p:val>
                                            <p:strVal val="#ppt_y"/>
                                          </p:val>
                                        </p:tav>
                                      </p:tavLst>
                                    </p:anim>
                                  </p:childTnLst>
                                </p:cTn>
                              </p:par>
                              <p:par>
                                <p:cTn id="45" presetID="2" presetClass="entr" presetSubtype="9" fill="hold"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0-#ppt_h/2"/>
                                          </p:val>
                                        </p:tav>
                                        <p:tav tm="100000">
                                          <p:val>
                                            <p:strVal val="#ppt_y"/>
                                          </p:val>
                                        </p:tav>
                                      </p:tavLst>
                                    </p:anim>
                                  </p:childTnLst>
                                </p:cTn>
                              </p:par>
                              <p:par>
                                <p:cTn id="49" presetID="2" presetClass="entr" presetSubtype="9" fill="hold" nodeType="with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anim calcmode="lin" valueType="num">
                                      <p:cBhvr additive="base">
                                        <p:cTn id="51"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libri"/>
                <a:cs typeface="Times New Roman"/>
              </a:rPr>
              <a:t>dBm</a:t>
            </a:r>
            <a:endParaRPr lang="en-US" dirty="0"/>
          </a:p>
        </p:txBody>
      </p:sp>
      <p:sp>
        <p:nvSpPr>
          <p:cNvPr id="3" name="Content Placeholder 2"/>
          <p:cNvSpPr>
            <a:spLocks noGrp="1"/>
          </p:cNvSpPr>
          <p:nvPr>
            <p:ph idx="1"/>
          </p:nvPr>
        </p:nvSpPr>
        <p:spPr>
          <a:xfrm>
            <a:off x="457200" y="1524000"/>
            <a:ext cx="8229600" cy="4830763"/>
          </a:xfrm>
        </p:spPr>
        <p:txBody>
          <a:bodyPr>
            <a:normAutofit/>
          </a:bodyPr>
          <a:lstStyle/>
          <a:p>
            <a:pPr marL="0" marR="0" indent="0">
              <a:lnSpc>
                <a:spcPct val="115000"/>
              </a:lnSpc>
              <a:spcBef>
                <a:spcPts val="0"/>
              </a:spcBef>
              <a:spcAft>
                <a:spcPts val="0"/>
              </a:spcAft>
              <a:buNone/>
            </a:pPr>
            <a:r>
              <a:rPr lang="en-US" sz="1800" dirty="0" smtClean="0">
                <a:ea typeface="Calibri"/>
                <a:cs typeface="Times New Roman"/>
              </a:rPr>
              <a:t>The </a:t>
            </a:r>
            <a:r>
              <a:rPr lang="en-US" sz="1800" dirty="0">
                <a:ea typeface="Calibri"/>
                <a:cs typeface="Times New Roman"/>
              </a:rPr>
              <a:t>reason is simply that dBm absolute measurements are often easier to grasp than measurements in the millionths and billionths of a single milliwatt.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Most 802.11 radios can interpret received signals from –30 dBm (</a:t>
            </a:r>
            <a:r>
              <a:rPr lang="en-US" sz="1800" u="sng" dirty="0">
                <a:ea typeface="Calibri"/>
                <a:cs typeface="Times New Roman"/>
              </a:rPr>
              <a:t>1/1,000th of 1 mW</a:t>
            </a:r>
            <a:r>
              <a:rPr lang="en-US" sz="1800" dirty="0">
                <a:ea typeface="Calibri"/>
                <a:cs typeface="Times New Roman"/>
              </a:rPr>
              <a:t>) to as low as –100 dBm (</a:t>
            </a:r>
            <a:r>
              <a:rPr lang="en-US" sz="1800" u="sng" dirty="0">
                <a:ea typeface="Calibri"/>
                <a:cs typeface="Times New Roman"/>
              </a:rPr>
              <a:t>1/10 of a billionth of 1 mW</a:t>
            </a: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 human brain can grasp –100 dBm much easier than 0.0000000001 milliwatts.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During a site survey, WLAN engineers will always determine coverage zones by recording the </a:t>
            </a:r>
            <a:r>
              <a:rPr lang="en-US" sz="1800" dirty="0">
                <a:solidFill>
                  <a:srgbClr val="FF0000"/>
                </a:solidFill>
                <a:ea typeface="Calibri"/>
                <a:cs typeface="Times New Roman"/>
              </a:rPr>
              <a:t>received signal strength </a:t>
            </a:r>
            <a:r>
              <a:rPr lang="en-US" sz="1800" dirty="0">
                <a:ea typeface="Calibri"/>
                <a:cs typeface="Times New Roman"/>
              </a:rPr>
              <a:t>in –dBm values.</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By doubling the distance from the RF source, the signal decreases by about 6 </a:t>
            </a:r>
            <a:r>
              <a:rPr lang="en-US" sz="1800" dirty="0" err="1">
                <a:ea typeface="Calibri"/>
                <a:cs typeface="Times New Roman"/>
              </a:rPr>
              <a:t>dB.</a:t>
            </a:r>
            <a:r>
              <a:rPr lang="en-US" sz="1800" dirty="0">
                <a:ea typeface="Calibri"/>
                <a:cs typeface="Times New Roman"/>
              </a:rPr>
              <a:t> If you double the distance between the transmitter and the receiver, the received signal will decrease by 6 </a:t>
            </a:r>
            <a:r>
              <a:rPr lang="en-US" sz="1800" dirty="0" err="1">
                <a:ea typeface="Calibri"/>
                <a:cs typeface="Times New Roman"/>
              </a:rPr>
              <a:t>dB.</a:t>
            </a:r>
            <a:r>
              <a:rPr lang="en-US" sz="1800"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30</a:t>
            </a:fld>
            <a:endParaRPr lang="en-US"/>
          </a:p>
        </p:txBody>
      </p:sp>
    </p:spTree>
    <p:extLst>
      <p:ext uri="{BB962C8B-B14F-4D97-AF65-F5344CB8AC3E}">
        <p14:creationId xmlns:p14="http://schemas.microsoft.com/office/powerpoint/2010/main" val="299425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a typeface="Calibri"/>
                <a:cs typeface="Times New Roman"/>
              </a:rPr>
              <a:t>dBm</a:t>
            </a:r>
            <a:endParaRPr lang="en-US" dirty="0"/>
          </a:p>
        </p:txBody>
      </p:sp>
      <p:sp>
        <p:nvSpPr>
          <p:cNvPr id="3" name="Content Placeholder 2"/>
          <p:cNvSpPr>
            <a:spLocks noGrp="1"/>
          </p:cNvSpPr>
          <p:nvPr>
            <p:ph idx="1"/>
          </p:nvPr>
        </p:nvSpPr>
        <p:spPr>
          <a:xfrm>
            <a:off x="457200" y="1524000"/>
            <a:ext cx="8229600" cy="4830763"/>
          </a:xfrm>
        </p:spPr>
        <p:txBody>
          <a:bodyPr>
            <a:normAutofit fontScale="92500" lnSpcReduction="10000"/>
          </a:bodyPr>
          <a:lstStyle/>
          <a:p>
            <a:pPr marL="0" marR="0" indent="0">
              <a:lnSpc>
                <a:spcPct val="115000"/>
              </a:lnSpc>
              <a:spcBef>
                <a:spcPts val="0"/>
              </a:spcBef>
              <a:spcAft>
                <a:spcPts val="0"/>
              </a:spcAft>
              <a:buNone/>
            </a:pPr>
            <a:r>
              <a:rPr lang="en-US" sz="1050" dirty="0">
                <a:ea typeface="Calibri"/>
                <a:cs typeface="Times New Roman"/>
              </a:rPr>
              <a:t> </a:t>
            </a:r>
            <a:r>
              <a:rPr lang="en-US" sz="1800" dirty="0" smtClean="0">
                <a:ea typeface="Calibri"/>
                <a:cs typeface="Times New Roman"/>
              </a:rPr>
              <a:t>No </a:t>
            </a:r>
            <a:r>
              <a:rPr lang="en-US" sz="1800" dirty="0">
                <a:ea typeface="Calibri"/>
                <a:cs typeface="Times New Roman"/>
              </a:rPr>
              <a:t>matter what numbers are chosen, if the distance is doubled, the decibel loss will be 6 </a:t>
            </a:r>
            <a:r>
              <a:rPr lang="en-US" sz="1800" dirty="0" err="1">
                <a:ea typeface="Calibri"/>
                <a:cs typeface="Times New Roman"/>
              </a:rPr>
              <a:t>dB.</a:t>
            </a: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This rule also implies that if you increase the amplitude by 6 dB, the usable distance will double.</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This 6 dB rule is very useful for comparing cell sizes or estimating the coverage of a transmitter. </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The 6 dB rule is also useful for understanding </a:t>
            </a:r>
            <a:r>
              <a:rPr lang="en-US" sz="1800" dirty="0">
                <a:solidFill>
                  <a:srgbClr val="FF0000"/>
                </a:solidFill>
                <a:ea typeface="Calibri"/>
                <a:cs typeface="Times New Roman"/>
              </a:rPr>
              <a:t>antenna gain</a:t>
            </a:r>
            <a:r>
              <a:rPr lang="en-US" sz="1800" dirty="0">
                <a:ea typeface="Calibri"/>
                <a:cs typeface="Times New Roman"/>
              </a:rPr>
              <a:t>, because every 6 </a:t>
            </a:r>
            <a:r>
              <a:rPr lang="en-US" sz="1800" dirty="0" err="1">
                <a:ea typeface="Calibri"/>
                <a:cs typeface="Times New Roman"/>
              </a:rPr>
              <a:t>dBi</a:t>
            </a:r>
            <a:r>
              <a:rPr lang="en-US" sz="1800" dirty="0">
                <a:ea typeface="Calibri"/>
                <a:cs typeface="Times New Roman"/>
              </a:rPr>
              <a:t> of extra antenna gain will double the usable distance of an RF signal.</a:t>
            </a:r>
          </a:p>
          <a:p>
            <a:pPr marL="0" marR="0" indent="0">
              <a:lnSpc>
                <a:spcPct val="115000"/>
              </a:lnSpc>
              <a:spcBef>
                <a:spcPts val="0"/>
              </a:spcBef>
              <a:spcAft>
                <a:spcPts val="0"/>
              </a:spcAft>
              <a:buNone/>
            </a:pPr>
            <a:r>
              <a:rPr lang="en-US" sz="1800" dirty="0">
                <a:ea typeface="Calibri"/>
                <a:cs typeface="Times New Roman"/>
              </a:rPr>
              <a:t> </a:t>
            </a:r>
          </a:p>
          <a:p>
            <a:pPr marL="0" marR="0" indent="0">
              <a:lnSpc>
                <a:spcPct val="115000"/>
              </a:lnSpc>
              <a:spcBef>
                <a:spcPts val="0"/>
              </a:spcBef>
              <a:spcAft>
                <a:spcPts val="0"/>
              </a:spcAft>
              <a:buNone/>
            </a:pPr>
            <a:r>
              <a:rPr lang="en-US" sz="1800" dirty="0">
                <a:ea typeface="Calibri"/>
                <a:cs typeface="Times New Roman"/>
              </a:rPr>
              <a:t>If a transmitter generates a +20 dBm signal and the antenna adds 5 </a:t>
            </a:r>
            <a:r>
              <a:rPr lang="en-US" sz="1800" dirty="0" err="1">
                <a:ea typeface="Calibri"/>
                <a:cs typeface="Times New Roman"/>
              </a:rPr>
              <a:t>dBi</a:t>
            </a:r>
            <a:r>
              <a:rPr lang="en-US" sz="1800" dirty="0">
                <a:ea typeface="Calibri"/>
                <a:cs typeface="Times New Roman"/>
              </a:rPr>
              <a:t> of gain to the signal, </a:t>
            </a:r>
            <a:endParaRPr lang="en-US" sz="1800" dirty="0" smtClean="0">
              <a:ea typeface="Calibri"/>
              <a:cs typeface="Times New Roman"/>
            </a:endParaRPr>
          </a:p>
          <a:p>
            <a:pPr marL="0" marR="0" indent="0">
              <a:lnSpc>
                <a:spcPct val="115000"/>
              </a:lnSpc>
              <a:spcBef>
                <a:spcPts val="0"/>
              </a:spcBef>
              <a:spcAft>
                <a:spcPts val="0"/>
              </a:spcAft>
              <a:buNone/>
            </a:pPr>
            <a:endParaRPr lang="en-US" sz="1800" dirty="0">
              <a:ea typeface="Calibri"/>
              <a:cs typeface="Times New Roman"/>
            </a:endParaRPr>
          </a:p>
          <a:p>
            <a:pPr marL="0" marR="0" indent="0">
              <a:lnSpc>
                <a:spcPct val="115000"/>
              </a:lnSpc>
              <a:spcBef>
                <a:spcPts val="0"/>
              </a:spcBef>
              <a:spcAft>
                <a:spcPts val="0"/>
              </a:spcAft>
              <a:buNone/>
            </a:pPr>
            <a:r>
              <a:rPr lang="en-US" sz="1800" dirty="0">
                <a:ea typeface="Calibri"/>
                <a:cs typeface="Times New Roman"/>
              </a:rPr>
              <a:t>then </a:t>
            </a:r>
            <a:r>
              <a:rPr lang="en-US" sz="1800" dirty="0">
                <a:solidFill>
                  <a:srgbClr val="FF0000"/>
                </a:solidFill>
                <a:ea typeface="Calibri"/>
                <a:cs typeface="Times New Roman"/>
              </a:rPr>
              <a:t>the power that is radiating from the antenna </a:t>
            </a:r>
            <a:r>
              <a:rPr lang="en-US" sz="1800" dirty="0">
                <a:ea typeface="Calibri"/>
                <a:cs typeface="Times New Roman"/>
              </a:rPr>
              <a:t>(</a:t>
            </a:r>
            <a:r>
              <a:rPr lang="en-US" sz="1800" dirty="0">
                <a:solidFill>
                  <a:srgbClr val="FF0000"/>
                </a:solidFill>
                <a:ea typeface="Calibri"/>
                <a:cs typeface="Times New Roman"/>
              </a:rPr>
              <a:t>EIRP</a:t>
            </a:r>
            <a:r>
              <a:rPr lang="en-US" sz="1800" dirty="0">
                <a:ea typeface="Calibri"/>
                <a:cs typeface="Times New Roman"/>
              </a:rPr>
              <a:t>) is equal to the sum of the two numbers, which is +25 dBm</a:t>
            </a:r>
            <a:r>
              <a:rPr lang="en-US" sz="1800" dirty="0" smtClean="0">
                <a:ea typeface="Calibri"/>
                <a:cs typeface="Times New Roman"/>
              </a:rPr>
              <a:t>.</a:t>
            </a:r>
            <a:endParaRPr lang="en-US" sz="1800" dirty="0">
              <a:ea typeface="Calibri"/>
              <a:cs typeface="Times New Roman"/>
            </a:endParaRP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31</a:t>
            </a:fld>
            <a:endParaRPr lang="en-US"/>
          </a:p>
        </p:txBody>
      </p:sp>
    </p:spTree>
    <p:extLst>
      <p:ext uri="{BB962C8B-B14F-4D97-AF65-F5344CB8AC3E}">
        <p14:creationId xmlns:p14="http://schemas.microsoft.com/office/powerpoint/2010/main" val="180308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dBm</a:t>
            </a:r>
            <a:r>
              <a:rPr lang="en-US" dirty="0" smtClean="0"/>
              <a:t> &amp; </a:t>
            </a:r>
            <a:r>
              <a:rPr lang="en-US" dirty="0" err="1" smtClean="0"/>
              <a:t>Milliwatt</a:t>
            </a:r>
            <a:r>
              <a:rPr lang="en-US" dirty="0" smtClean="0"/>
              <a:t> Conversions</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447800"/>
            <a:ext cx="6400799" cy="4748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32</a:t>
            </a:fld>
            <a:endParaRPr lang="en-US"/>
          </a:p>
        </p:txBody>
      </p:sp>
    </p:spTree>
    <p:extLst>
      <p:ext uri="{BB962C8B-B14F-4D97-AF65-F5344CB8AC3E}">
        <p14:creationId xmlns:p14="http://schemas.microsoft.com/office/powerpoint/2010/main" val="26205519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a typeface="Calibri"/>
                <a:cs typeface="Times New Roman"/>
              </a:rPr>
              <a:t>Inverse Square </a:t>
            </a:r>
            <a:r>
              <a:rPr lang="en-US" b="1" dirty="0" smtClean="0">
                <a:ea typeface="Calibri"/>
                <a:cs typeface="Times New Roman"/>
              </a:rPr>
              <a:t>Law</a:t>
            </a:r>
            <a:endParaRPr lang="en-US" dirty="0"/>
          </a:p>
        </p:txBody>
      </p:sp>
      <p:sp>
        <p:nvSpPr>
          <p:cNvPr id="3" name="Content Placeholder 2"/>
          <p:cNvSpPr>
            <a:spLocks noGrp="1"/>
          </p:cNvSpPr>
          <p:nvPr>
            <p:ph idx="1"/>
          </p:nvPr>
        </p:nvSpPr>
        <p:spPr/>
        <p:txBody>
          <a:bodyPr>
            <a:normAutofit fontScale="62500" lnSpcReduction="20000"/>
          </a:bodyPr>
          <a:lstStyle/>
          <a:p>
            <a:pPr marL="0" marR="0" indent="0">
              <a:lnSpc>
                <a:spcPct val="115000"/>
              </a:lnSpc>
              <a:spcBef>
                <a:spcPts val="0"/>
              </a:spcBef>
              <a:spcAft>
                <a:spcPts val="0"/>
              </a:spcAft>
              <a:buNone/>
            </a:pPr>
            <a:r>
              <a:rPr lang="en-US" dirty="0">
                <a:ea typeface="Calibri"/>
                <a:cs typeface="Times New Roman"/>
              </a:rPr>
              <a:t>This law states that the change in power is equal to 1 divided by the square of the change in distance.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Or as the distance from the source of a signal doubles, the energy is spread out over four times the area, resulting in one-fourth of the original intensity of the signal.</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concept of free space path loss (FSPL) is based on Newton’s inverse square law.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The </a:t>
            </a:r>
            <a:r>
              <a:rPr lang="en-US" dirty="0">
                <a:solidFill>
                  <a:srgbClr val="FF0000"/>
                </a:solidFill>
                <a:ea typeface="Calibri"/>
                <a:cs typeface="Times New Roman"/>
              </a:rPr>
              <a:t>main variable </a:t>
            </a:r>
            <a:r>
              <a:rPr lang="en-US" dirty="0">
                <a:ea typeface="Calibri"/>
                <a:cs typeface="Times New Roman"/>
              </a:rPr>
              <a:t>for the </a:t>
            </a:r>
            <a:r>
              <a:rPr lang="en-US" dirty="0">
                <a:solidFill>
                  <a:srgbClr val="FF0000"/>
                </a:solidFill>
                <a:ea typeface="Calibri"/>
                <a:cs typeface="Times New Roman"/>
              </a:rPr>
              <a:t>inverse square law </a:t>
            </a:r>
            <a:r>
              <a:rPr lang="en-US" dirty="0">
                <a:ea typeface="Calibri"/>
                <a:cs typeface="Times New Roman"/>
              </a:rPr>
              <a:t>is simply </a:t>
            </a:r>
            <a:r>
              <a:rPr lang="en-US" dirty="0">
                <a:solidFill>
                  <a:srgbClr val="FF0000"/>
                </a:solidFill>
                <a:ea typeface="Calibri"/>
                <a:cs typeface="Times New Roman"/>
              </a:rPr>
              <a:t>distance</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FSPL formula is also based on </a:t>
            </a:r>
            <a:r>
              <a:rPr lang="en-US" dirty="0">
                <a:solidFill>
                  <a:srgbClr val="FF0000"/>
                </a:solidFill>
                <a:ea typeface="Calibri"/>
                <a:cs typeface="Times New Roman"/>
              </a:rPr>
              <a:t>distance </a:t>
            </a:r>
            <a:r>
              <a:rPr lang="en-US" dirty="0">
                <a:ea typeface="Calibri"/>
                <a:cs typeface="Times New Roman"/>
              </a:rPr>
              <a:t>but adds another variable, which is </a:t>
            </a:r>
            <a:r>
              <a:rPr lang="en-US" dirty="0">
                <a:solidFill>
                  <a:srgbClr val="FF0000"/>
                </a:solidFill>
                <a:ea typeface="Calibri"/>
                <a:cs typeface="Times New Roman"/>
              </a:rPr>
              <a:t>frequency</a:t>
            </a:r>
            <a:endParaRPr lang="en-US" dirty="0">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33</a:t>
            </a:fld>
            <a:endParaRPr lang="en-US"/>
          </a:p>
        </p:txBody>
      </p:sp>
    </p:spTree>
    <p:extLst>
      <p:ext uri="{BB962C8B-B14F-4D97-AF65-F5344CB8AC3E}">
        <p14:creationId xmlns:p14="http://schemas.microsoft.com/office/powerpoint/2010/main" val="2137742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a typeface="Calibri"/>
                <a:cs typeface="Times New Roman"/>
              </a:rPr>
              <a:t>RF </a:t>
            </a:r>
            <a:r>
              <a:rPr lang="en-US" b="1" dirty="0" smtClean="0">
                <a:ea typeface="Calibri"/>
                <a:cs typeface="Times New Roman"/>
              </a:rPr>
              <a:t>Mathematics</a:t>
            </a:r>
            <a:endParaRPr lang="en-US" dirty="0"/>
          </a:p>
        </p:txBody>
      </p:sp>
      <p:sp>
        <p:nvSpPr>
          <p:cNvPr id="3" name="Content Placeholder 2"/>
          <p:cNvSpPr>
            <a:spLocks noGrp="1"/>
          </p:cNvSpPr>
          <p:nvPr>
            <p:ph idx="1"/>
          </p:nvPr>
        </p:nvSpPr>
        <p:spPr/>
        <p:txBody>
          <a:bodyPr>
            <a:normAutofit fontScale="47500" lnSpcReduction="20000"/>
          </a:bodyPr>
          <a:lstStyle/>
          <a:p>
            <a:pPr marL="0" marR="0" indent="0">
              <a:lnSpc>
                <a:spcPct val="115000"/>
              </a:lnSpc>
              <a:spcBef>
                <a:spcPts val="0"/>
              </a:spcBef>
              <a:spcAft>
                <a:spcPts val="0"/>
              </a:spcAft>
              <a:buNone/>
            </a:pPr>
            <a:r>
              <a:rPr lang="en-US" dirty="0">
                <a:ea typeface="Calibri"/>
                <a:cs typeface="Times New Roman"/>
              </a:rPr>
              <a:t>You are about to learn RF math, without having to use logarithms.</a:t>
            </a:r>
          </a:p>
          <a:p>
            <a:pPr lvl="1">
              <a:lnSpc>
                <a:spcPct val="115000"/>
              </a:lnSpc>
              <a:spcBef>
                <a:spcPts val="0"/>
              </a:spcBef>
            </a:pPr>
            <a:r>
              <a:rPr lang="en-US" dirty="0">
                <a:ea typeface="Calibri"/>
                <a:cs typeface="Times New Roman"/>
              </a:rPr>
              <a:t>If you know how to add and subtract using 3 and 10 and</a:t>
            </a:r>
          </a:p>
          <a:p>
            <a:pPr lvl="1">
              <a:lnSpc>
                <a:spcPct val="115000"/>
              </a:lnSpc>
              <a:spcBef>
                <a:spcPts val="0"/>
              </a:spcBef>
            </a:pPr>
            <a:r>
              <a:rPr lang="en-US" dirty="0">
                <a:ea typeface="Calibri"/>
                <a:cs typeface="Times New Roman"/>
              </a:rPr>
              <a:t>If you know how to multiply and divide using 2 and 10, </a:t>
            </a:r>
          </a:p>
          <a:p>
            <a:pPr marL="514350" lvl="1" indent="0">
              <a:lnSpc>
                <a:spcPct val="115000"/>
              </a:lnSpc>
              <a:spcBef>
                <a:spcPts val="0"/>
              </a:spcBef>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You have all of the math skills you need to perform RF math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Here is how it goes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b="1" dirty="0">
                <a:ea typeface="Calibri"/>
                <a:cs typeface="Times New Roman"/>
              </a:rPr>
              <a:t>Rule of 10s and 3s</a:t>
            </a: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rule of 10s and 3s provides approximate values, not necessarily exact values.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you are an </a:t>
            </a:r>
            <a:r>
              <a:rPr lang="en-US" dirty="0">
                <a:solidFill>
                  <a:srgbClr val="FF0000"/>
                </a:solidFill>
                <a:ea typeface="Calibri"/>
                <a:cs typeface="Times New Roman"/>
              </a:rPr>
              <a:t>engineer </a:t>
            </a:r>
            <a:r>
              <a:rPr lang="en-US" dirty="0">
                <a:ea typeface="Calibri"/>
                <a:cs typeface="Times New Roman"/>
              </a:rPr>
              <a:t>creating a product that must conform to RF regulatory guidelines, you will need to use logarithms to calculate the exact values.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you are a </a:t>
            </a:r>
            <a:r>
              <a:rPr lang="en-US" dirty="0">
                <a:solidFill>
                  <a:srgbClr val="FF0000"/>
                </a:solidFill>
                <a:ea typeface="Calibri"/>
                <a:cs typeface="Times New Roman"/>
              </a:rPr>
              <a:t>network designer </a:t>
            </a:r>
            <a:r>
              <a:rPr lang="en-US" dirty="0">
                <a:ea typeface="Calibri"/>
                <a:cs typeface="Times New Roman"/>
              </a:rPr>
              <a:t>planning a network for your company, you will find that the rule of 10s and 3s will provide you with the numbers you need to properly plan your network.</a:t>
            </a:r>
          </a:p>
          <a:p>
            <a:pPr marL="0" marR="0" indent="0">
              <a:lnSpc>
                <a:spcPct val="115000"/>
              </a:lnSpc>
              <a:spcBef>
                <a:spcPts val="0"/>
              </a:spcBef>
              <a:spcAft>
                <a:spcPts val="0"/>
              </a:spcAft>
              <a:buNone/>
            </a:pPr>
            <a:r>
              <a:rPr lang="en-US" dirty="0">
                <a:ea typeface="Calibri"/>
                <a:cs typeface="Times New Roman"/>
              </a:rPr>
              <a:t> </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34</a:t>
            </a:fld>
            <a:endParaRPr lang="en-US"/>
          </a:p>
        </p:txBody>
      </p:sp>
    </p:spTree>
    <p:extLst>
      <p:ext uri="{BB962C8B-B14F-4D97-AF65-F5344CB8AC3E}">
        <p14:creationId xmlns:p14="http://schemas.microsoft.com/office/powerpoint/2010/main" val="3391105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arn(inVertic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arn(inVertic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arn(inVertical)">
                                      <p:cBhvr>
                                        <p:cTn id="28" dur="500"/>
                                        <p:tgtEl>
                                          <p:spTgt spid="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barn(inVertical)">
                                      <p:cBhvr>
                                        <p:cTn id="33" dur="500"/>
                                        <p:tgtEl>
                                          <p:spTgt spid="3">
                                            <p:txEl>
                                              <p:pRg st="10" end="1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barn(inVertical)">
                                      <p:cBhvr>
                                        <p:cTn id="38" dur="500"/>
                                        <p:tgtEl>
                                          <p:spTgt spid="3">
                                            <p:txEl>
                                              <p:pRg st="12" end="1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animEffect transition="in" filter="barn(inVertical)">
                                      <p:cBhvr>
                                        <p:cTn id="43"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dB Loss and Gain </a:t>
            </a:r>
            <a:r>
              <a:rPr lang="en-US" sz="4000" dirty="0" smtClean="0"/>
              <a:t>(-10 thru +10)</a:t>
            </a:r>
            <a:endParaRPr lang="en-US" sz="40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524000"/>
            <a:ext cx="502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35</a:t>
            </a:fld>
            <a:endParaRPr lang="en-US"/>
          </a:p>
        </p:txBody>
      </p:sp>
    </p:spTree>
    <p:extLst>
      <p:ext uri="{BB962C8B-B14F-4D97-AF65-F5344CB8AC3E}">
        <p14:creationId xmlns:p14="http://schemas.microsoft.com/office/powerpoint/2010/main" val="23326664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buNone/>
            </a:pPr>
            <a:r>
              <a:rPr lang="en-US" dirty="0" smtClean="0"/>
              <a:t>		Hand-out on 10s &amp; 3s</a:t>
            </a: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36</a:t>
            </a:fld>
            <a:endParaRPr lang="en-US"/>
          </a:p>
        </p:txBody>
      </p:sp>
    </p:spTree>
    <p:extLst>
      <p:ext uri="{BB962C8B-B14F-4D97-AF65-F5344CB8AC3E}">
        <p14:creationId xmlns:p14="http://schemas.microsoft.com/office/powerpoint/2010/main" val="34445451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ea typeface="Calibri"/>
                <a:cs typeface="Times New Roman"/>
              </a:rPr>
              <a:t>Received Signal Strength Indicator (RSSI)</a:t>
            </a: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p:txBody>
          <a:bodyPr>
            <a:normAutofit fontScale="70000" lnSpcReduction="20000"/>
          </a:bodyPr>
          <a:lstStyle/>
          <a:p>
            <a:pPr marL="0" marR="0" indent="0">
              <a:lnSpc>
                <a:spcPct val="115000"/>
              </a:lnSpc>
              <a:spcBef>
                <a:spcPts val="0"/>
              </a:spcBef>
              <a:spcAft>
                <a:spcPts val="0"/>
              </a:spcAft>
              <a:buNone/>
            </a:pPr>
            <a:r>
              <a:rPr lang="en-US" b="1" dirty="0">
                <a:solidFill>
                  <a:srgbClr val="FF0000"/>
                </a:solidFill>
                <a:ea typeface="Calibri"/>
                <a:cs typeface="Times New Roman"/>
              </a:rPr>
              <a:t>Receive sensitivity </a:t>
            </a:r>
            <a:r>
              <a:rPr lang="en-US" dirty="0">
                <a:ea typeface="Calibri"/>
                <a:cs typeface="Times New Roman"/>
              </a:rPr>
              <a:t>refers to the </a:t>
            </a:r>
            <a:r>
              <a:rPr lang="en-US" dirty="0">
                <a:solidFill>
                  <a:srgbClr val="FF0000"/>
                </a:solidFill>
                <a:ea typeface="Calibri"/>
                <a:cs typeface="Times New Roman"/>
              </a:rPr>
              <a:t>power level </a:t>
            </a:r>
            <a:r>
              <a:rPr lang="en-US" dirty="0">
                <a:ea typeface="Calibri"/>
                <a:cs typeface="Times New Roman"/>
              </a:rPr>
              <a:t>of an RF signal required to be successfully received by the receiver radio.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lower the power level that the receiver can successfully process, the better the receive sensitivity.</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In WLAN equipment, receive sensitivity is usually defined as a function of network speed. Wi-Fi vendors will usually specify their receive sensitivity thresholds at various data rates,</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Different speeds use different modulation techniques and encoding methods, and the higher data rates use encoding methods that are more susceptible to corruption.</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37</a:t>
            </a:fld>
            <a:endParaRPr lang="en-US"/>
          </a:p>
        </p:txBody>
      </p:sp>
    </p:spTree>
    <p:extLst>
      <p:ext uri="{BB962C8B-B14F-4D97-AF65-F5344CB8AC3E}">
        <p14:creationId xmlns:p14="http://schemas.microsoft.com/office/powerpoint/2010/main" val="310302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Receive Sensitivity Thresholds</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7768" y="1828800"/>
            <a:ext cx="4343400" cy="383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38</a:t>
            </a:fld>
            <a:endParaRPr lang="en-US"/>
          </a:p>
        </p:txBody>
      </p:sp>
    </p:spTree>
    <p:extLst>
      <p:ext uri="{BB962C8B-B14F-4D97-AF65-F5344CB8AC3E}">
        <p14:creationId xmlns:p14="http://schemas.microsoft.com/office/powerpoint/2010/main" val="4334380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Received signal Strength indicator (RSSI) Metrics</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028824"/>
            <a:ext cx="7086600" cy="330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39</a:t>
            </a:fld>
            <a:endParaRPr lang="en-US"/>
          </a:p>
        </p:txBody>
      </p:sp>
    </p:spTree>
    <p:extLst>
      <p:ext uri="{BB962C8B-B14F-4D97-AF65-F5344CB8AC3E}">
        <p14:creationId xmlns:p14="http://schemas.microsoft.com/office/powerpoint/2010/main" val="2200433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I Learn?</a:t>
            </a:r>
            <a:endParaRPr lang="en-US" dirty="0"/>
          </a:p>
        </p:txBody>
      </p:sp>
      <p:sp>
        <p:nvSpPr>
          <p:cNvPr id="4" name="Rectangle 3"/>
          <p:cNvSpPr/>
          <p:nvPr/>
        </p:nvSpPr>
        <p:spPr>
          <a:xfrm>
            <a:off x="304800" y="1447800"/>
            <a:ext cx="8229600" cy="3416320"/>
          </a:xfrm>
          <a:prstGeom prst="rect">
            <a:avLst/>
          </a:prstGeom>
        </p:spPr>
        <p:txBody>
          <a:bodyPr wrap="square">
            <a:spAutoFit/>
          </a:bodyPr>
          <a:lstStyle/>
          <a:p>
            <a:r>
              <a:rPr lang="en-US" dirty="0">
                <a:solidFill>
                  <a:prstClr val="black"/>
                </a:solidFill>
              </a:rPr>
              <a:t>In addition to understanding the components and their effects on the transmitted signal, </a:t>
            </a:r>
            <a:r>
              <a:rPr lang="en-US" dirty="0" smtClean="0">
                <a:solidFill>
                  <a:prstClr val="black"/>
                </a:solidFill>
              </a:rPr>
              <a:t>you </a:t>
            </a:r>
            <a:r>
              <a:rPr lang="en-US" dirty="0">
                <a:solidFill>
                  <a:prstClr val="black"/>
                </a:solidFill>
              </a:rPr>
              <a:t>must know the different units of power and comparison that are used to measure </a:t>
            </a:r>
            <a:r>
              <a:rPr lang="en-US" dirty="0" smtClean="0">
                <a:solidFill>
                  <a:prstClr val="black"/>
                </a:solidFill>
              </a:rPr>
              <a:t>the output </a:t>
            </a:r>
            <a:r>
              <a:rPr lang="en-US" dirty="0">
                <a:solidFill>
                  <a:prstClr val="black"/>
                </a:solidFill>
              </a:rPr>
              <a:t>and the changes to the RF communications</a:t>
            </a:r>
            <a:r>
              <a:rPr lang="en-US" dirty="0" smtClean="0">
                <a:solidFill>
                  <a:prstClr val="black"/>
                </a:solidFill>
              </a:rPr>
              <a:t>:</a:t>
            </a:r>
          </a:p>
          <a:p>
            <a:endParaRPr lang="en-US" dirty="0">
              <a:solidFill>
                <a:prstClr val="black"/>
              </a:solidFill>
            </a:endParaRPr>
          </a:p>
          <a:p>
            <a:pPr lvl="1"/>
            <a:r>
              <a:rPr lang="en-US" dirty="0">
                <a:solidFill>
                  <a:prstClr val="black"/>
                </a:solidFill>
              </a:rPr>
              <a:t>Units of </a:t>
            </a:r>
            <a:r>
              <a:rPr lang="en-US" b="1" dirty="0" smtClean="0">
                <a:solidFill>
                  <a:srgbClr val="0070C0"/>
                </a:solidFill>
              </a:rPr>
              <a:t>power</a:t>
            </a:r>
            <a:endParaRPr lang="en-US" b="1" dirty="0">
              <a:solidFill>
                <a:srgbClr val="0070C0"/>
              </a:solidFill>
            </a:endParaRPr>
          </a:p>
          <a:p>
            <a:pPr marL="742950" lvl="1" indent="-285750">
              <a:buFont typeface="Arial" pitchFamily="34" charset="0"/>
              <a:buChar char="•"/>
            </a:pPr>
            <a:r>
              <a:rPr lang="en-US" b="1" dirty="0" smtClean="0">
                <a:solidFill>
                  <a:srgbClr val="FF0000"/>
                </a:solidFill>
              </a:rPr>
              <a:t>Watt</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Milliwatt</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dBm</a:t>
            </a:r>
            <a:endParaRPr lang="en-US" b="1" dirty="0">
              <a:solidFill>
                <a:srgbClr val="FF0000"/>
              </a:solidFill>
            </a:endParaRPr>
          </a:p>
          <a:p>
            <a:pPr lvl="1"/>
            <a:r>
              <a:rPr lang="en-US" dirty="0">
                <a:solidFill>
                  <a:prstClr val="black"/>
                </a:solidFill>
              </a:rPr>
              <a:t>Units of </a:t>
            </a:r>
            <a:r>
              <a:rPr lang="en-US" b="1" dirty="0" smtClean="0">
                <a:solidFill>
                  <a:srgbClr val="0070C0"/>
                </a:solidFill>
              </a:rPr>
              <a:t>comparison</a:t>
            </a:r>
            <a:endParaRPr lang="en-US" b="1" dirty="0">
              <a:solidFill>
                <a:srgbClr val="0070C0"/>
              </a:solidFill>
            </a:endParaRPr>
          </a:p>
          <a:p>
            <a:pPr marL="742950" lvl="1" indent="-285750">
              <a:buFont typeface="Arial" pitchFamily="34" charset="0"/>
              <a:buChar char="•"/>
            </a:pPr>
            <a:r>
              <a:rPr lang="en-US" b="1" dirty="0" smtClean="0">
                <a:solidFill>
                  <a:srgbClr val="FF0000"/>
                </a:solidFill>
              </a:rPr>
              <a:t>dB</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dBi</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dBd</a:t>
            </a:r>
            <a:endParaRPr lang="en-US" b="1" dirty="0">
              <a:solidFill>
                <a:srgbClr val="FF0000"/>
              </a:solidFill>
            </a:endParaRPr>
          </a:p>
        </p:txBody>
      </p:sp>
      <p:sp>
        <p:nvSpPr>
          <p:cNvPr id="3" name="Date Placeholder 2"/>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a:t>
            </a:fld>
            <a:endParaRPr lang="en-US"/>
          </a:p>
        </p:txBody>
      </p:sp>
    </p:spTree>
    <p:extLst>
      <p:ext uri="{BB962C8B-B14F-4D97-AF65-F5344CB8AC3E}">
        <p14:creationId xmlns:p14="http://schemas.microsoft.com/office/powerpoint/2010/main" val="397206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anim calcmode="lin" valueType="num">
                                      <p:cBhvr additive="base">
                                        <p:cTn id="1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 calcmode="lin" valueType="num">
                                      <p:cBhvr additive="base">
                                        <p:cTn id="1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 calcmode="lin" valueType="num">
                                      <p:cBhvr additive="base">
                                        <p:cTn id="1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0-#ppt_h/2"/>
                                          </p:val>
                                        </p:tav>
                                        <p:tav tm="100000">
                                          <p:val>
                                            <p:strVal val="#ppt_y"/>
                                          </p:val>
                                        </p:tav>
                                      </p:tavLst>
                                    </p:anim>
                                  </p:childTnLst>
                                </p:cTn>
                              </p:par>
                              <p:par>
                                <p:cTn id="27" presetID="2" presetClass="entr" presetSubtype="3" fill="hold" nodeType="with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anim calcmode="lin" valueType="num">
                                      <p:cBhvr additive="base">
                                        <p:cTn id="2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
                                            <p:txEl>
                                              <p:pRg st="7" end="7"/>
                                            </p:txEl>
                                          </p:spTgt>
                                        </p:tgtEl>
                                        <p:attrNameLst>
                                          <p:attrName>ppt_y</p:attrName>
                                        </p:attrNameLst>
                                      </p:cBhvr>
                                      <p:tavLst>
                                        <p:tav tm="0">
                                          <p:val>
                                            <p:strVal val="0-#ppt_h/2"/>
                                          </p:val>
                                        </p:tav>
                                        <p:tav tm="100000">
                                          <p:val>
                                            <p:strVal val="#ppt_y"/>
                                          </p:val>
                                        </p:tav>
                                      </p:tavLst>
                                    </p:anim>
                                  </p:childTnLst>
                                </p:cTn>
                              </p:par>
                              <p:par>
                                <p:cTn id="31" presetID="2" presetClass="entr" presetSubtype="3" fill="hold" nodeType="with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anim calcmode="lin" valueType="num">
                                      <p:cBhvr additive="base">
                                        <p:cTn id="33"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4">
                                            <p:txEl>
                                              <p:pRg st="8" end="8"/>
                                            </p:txEl>
                                          </p:spTgt>
                                        </p:tgtEl>
                                        <p:attrNameLst>
                                          <p:attrName>ppt_y</p:attrName>
                                        </p:attrNameLst>
                                      </p:cBhvr>
                                      <p:tavLst>
                                        <p:tav tm="0">
                                          <p:val>
                                            <p:strVal val="0-#ppt_h/2"/>
                                          </p:val>
                                        </p:tav>
                                        <p:tav tm="100000">
                                          <p:val>
                                            <p:strVal val="#ppt_y"/>
                                          </p:val>
                                        </p:tav>
                                      </p:tavLst>
                                    </p:anim>
                                  </p:childTnLst>
                                </p:cTn>
                              </p:par>
                              <p:par>
                                <p:cTn id="35" presetID="2" presetClass="entr" presetSubtype="3" fill="hold" nodeType="with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 calcmode="lin" valueType="num">
                                      <p:cBhvr additive="base">
                                        <p:cTn id="37"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a typeface="Calibri"/>
                <a:cs typeface="Times New Roman"/>
              </a:rPr>
              <a:t>Link </a:t>
            </a:r>
            <a:r>
              <a:rPr lang="en-US" b="1" dirty="0" smtClean="0">
                <a:ea typeface="Calibri"/>
                <a:cs typeface="Times New Roman"/>
              </a:rPr>
              <a:t>Budget</a:t>
            </a:r>
            <a:endParaRPr lang="en-US" dirty="0"/>
          </a:p>
        </p:txBody>
      </p:sp>
      <p:sp>
        <p:nvSpPr>
          <p:cNvPr id="3" name="Content Placeholder 2"/>
          <p:cNvSpPr>
            <a:spLocks noGrp="1"/>
          </p:cNvSpPr>
          <p:nvPr>
            <p:ph idx="1"/>
          </p:nvPr>
        </p:nvSpPr>
        <p:spPr>
          <a:xfrm>
            <a:off x="457200" y="1524000"/>
            <a:ext cx="8229600" cy="4800600"/>
          </a:xfrm>
        </p:spPr>
        <p:txBody>
          <a:bodyPr>
            <a:normAutofit fontScale="55000" lnSpcReduction="20000"/>
          </a:bodyPr>
          <a:lstStyle/>
          <a:p>
            <a:pPr marL="0" marR="0" indent="0">
              <a:lnSpc>
                <a:spcPct val="115000"/>
              </a:lnSpc>
              <a:spcBef>
                <a:spcPts val="0"/>
              </a:spcBef>
              <a:spcAft>
                <a:spcPts val="0"/>
              </a:spcAft>
              <a:buNone/>
            </a:pPr>
            <a:r>
              <a:rPr lang="en-US" dirty="0">
                <a:ea typeface="Calibri"/>
                <a:cs typeface="Times New Roman"/>
              </a:rPr>
              <a:t>When deploying radio communications, a link budget is the sum of all gains and losses from </a:t>
            </a:r>
            <a:r>
              <a:rPr lang="en-US" dirty="0" smtClean="0">
                <a:ea typeface="Calibri"/>
                <a:cs typeface="Times New Roman"/>
              </a:rPr>
              <a:t>the </a:t>
            </a:r>
            <a:r>
              <a:rPr lang="en-US" dirty="0">
                <a:ea typeface="Calibri"/>
                <a:cs typeface="Times New Roman"/>
              </a:rPr>
              <a:t>transmitting radio, through the RF medium, to the receiver radio. </a:t>
            </a:r>
            <a:endParaRPr lang="en-US" dirty="0" smtClean="0">
              <a:ea typeface="Calibri"/>
              <a:cs typeface="Times New Roman"/>
            </a:endParaRP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smtClean="0">
                <a:ea typeface="Calibri"/>
                <a:cs typeface="Times New Roman"/>
              </a:rPr>
              <a:t>The </a:t>
            </a:r>
            <a:r>
              <a:rPr lang="en-US" b="1" dirty="0">
                <a:solidFill>
                  <a:srgbClr val="FF0000"/>
                </a:solidFill>
                <a:ea typeface="Calibri"/>
                <a:cs typeface="Times New Roman"/>
              </a:rPr>
              <a:t>purpose</a:t>
            </a:r>
            <a:r>
              <a:rPr lang="en-US" dirty="0">
                <a:solidFill>
                  <a:srgbClr val="FF0000"/>
                </a:solidFill>
                <a:ea typeface="Calibri"/>
                <a:cs typeface="Times New Roman"/>
              </a:rPr>
              <a:t> </a:t>
            </a:r>
            <a:r>
              <a:rPr lang="en-US" dirty="0">
                <a:ea typeface="Calibri"/>
                <a:cs typeface="Times New Roman"/>
              </a:rPr>
              <a:t>of link </a:t>
            </a:r>
            <a:r>
              <a:rPr lang="en-US" dirty="0" smtClean="0">
                <a:ea typeface="Calibri"/>
                <a:cs typeface="Times New Roman"/>
              </a:rPr>
              <a:t>budget </a:t>
            </a:r>
            <a:r>
              <a:rPr lang="en-US" dirty="0">
                <a:ea typeface="Calibri"/>
                <a:cs typeface="Times New Roman"/>
              </a:rPr>
              <a:t>calculations is </a:t>
            </a:r>
            <a:r>
              <a:rPr lang="en-US" dirty="0">
                <a:solidFill>
                  <a:srgbClr val="FF0000"/>
                </a:solidFill>
                <a:ea typeface="Calibri"/>
                <a:cs typeface="Times New Roman"/>
              </a:rPr>
              <a:t>to guarantee that the </a:t>
            </a:r>
            <a:r>
              <a:rPr lang="en-US" dirty="0" smtClean="0">
                <a:solidFill>
                  <a:srgbClr val="FF0000"/>
                </a:solidFill>
                <a:ea typeface="Calibri"/>
                <a:cs typeface="Times New Roman"/>
              </a:rPr>
              <a:t>final </a:t>
            </a:r>
            <a:r>
              <a:rPr lang="en-US" dirty="0">
                <a:solidFill>
                  <a:srgbClr val="FF0000"/>
                </a:solidFill>
                <a:ea typeface="Calibri"/>
                <a:cs typeface="Times New Roman"/>
              </a:rPr>
              <a:t>received signal amplitude is above the receiver </a:t>
            </a:r>
            <a:r>
              <a:rPr lang="en-US" dirty="0" smtClean="0">
                <a:solidFill>
                  <a:srgbClr val="FF0000"/>
                </a:solidFill>
                <a:ea typeface="Calibri"/>
                <a:cs typeface="Times New Roman"/>
              </a:rPr>
              <a:t>sensitivity </a:t>
            </a:r>
            <a:r>
              <a:rPr lang="en-US" dirty="0">
                <a:solidFill>
                  <a:srgbClr val="FF0000"/>
                </a:solidFill>
                <a:ea typeface="Calibri"/>
                <a:cs typeface="Times New Roman"/>
              </a:rPr>
              <a:t>threshold</a:t>
            </a:r>
            <a:r>
              <a:rPr lang="en-US" dirty="0">
                <a:ea typeface="Calibri"/>
                <a:cs typeface="Times New Roman"/>
              </a:rPr>
              <a:t> of the receiver radio</a:t>
            </a:r>
            <a:r>
              <a:rPr lang="en-US" dirty="0" smtClean="0">
                <a:ea typeface="Calibri"/>
                <a:cs typeface="Times New Roman"/>
              </a:rPr>
              <a:t>.</a:t>
            </a:r>
          </a:p>
          <a:p>
            <a:pPr marL="0" marR="0" indent="0">
              <a:lnSpc>
                <a:spcPct val="115000"/>
              </a:lnSpc>
              <a:spcBef>
                <a:spcPts val="0"/>
              </a:spcBef>
              <a:spcAft>
                <a:spcPts val="0"/>
              </a:spcAft>
              <a:buNone/>
            </a:pPr>
            <a:endParaRPr lang="en-US" dirty="0">
              <a:ea typeface="Calibri"/>
              <a:cs typeface="Times New Roman"/>
            </a:endParaRPr>
          </a:p>
          <a:p>
            <a:pPr marL="0" marR="0" indent="0">
              <a:lnSpc>
                <a:spcPct val="115000"/>
              </a:lnSpc>
              <a:spcBef>
                <a:spcPts val="0"/>
              </a:spcBef>
              <a:spcAft>
                <a:spcPts val="0"/>
              </a:spcAft>
              <a:buNone/>
            </a:pPr>
            <a:r>
              <a:rPr lang="en-US" dirty="0">
                <a:ea typeface="Calibri"/>
                <a:cs typeface="Times New Roman"/>
              </a:rPr>
              <a:t>Link budget </a:t>
            </a:r>
            <a:r>
              <a:rPr lang="en-US" dirty="0">
                <a:solidFill>
                  <a:srgbClr val="FF0000"/>
                </a:solidFill>
                <a:ea typeface="Calibri"/>
                <a:cs typeface="Times New Roman"/>
              </a:rPr>
              <a:t>calculations</a:t>
            </a:r>
            <a:r>
              <a:rPr lang="en-US" dirty="0">
                <a:ea typeface="Calibri"/>
                <a:cs typeface="Times New Roman"/>
              </a:rPr>
              <a:t> include </a:t>
            </a:r>
            <a:r>
              <a:rPr lang="en-US" b="1" dirty="0">
                <a:solidFill>
                  <a:srgbClr val="FF0000"/>
                </a:solidFill>
                <a:ea typeface="Calibri"/>
                <a:cs typeface="Times New Roman"/>
              </a:rPr>
              <a:t>original transmit gain</a:t>
            </a:r>
            <a:r>
              <a:rPr lang="en-US" dirty="0">
                <a:ea typeface="Calibri"/>
                <a:cs typeface="Times New Roman"/>
              </a:rPr>
              <a:t>, </a:t>
            </a:r>
            <a:r>
              <a:rPr lang="en-US" b="1" dirty="0">
                <a:solidFill>
                  <a:srgbClr val="FF0000"/>
                </a:solidFill>
                <a:ea typeface="Calibri"/>
                <a:cs typeface="Times New Roman"/>
              </a:rPr>
              <a:t>passive antenna gain</a:t>
            </a:r>
            <a:r>
              <a:rPr lang="en-US" dirty="0">
                <a:ea typeface="Calibri"/>
                <a:cs typeface="Times New Roman"/>
              </a:rPr>
              <a:t>, and </a:t>
            </a:r>
            <a:r>
              <a:rPr lang="en-US" dirty="0">
                <a:solidFill>
                  <a:srgbClr val="FF0000"/>
                </a:solidFill>
                <a:ea typeface="Calibri"/>
                <a:cs typeface="Times New Roman"/>
              </a:rPr>
              <a:t>active </a:t>
            </a:r>
            <a:r>
              <a:rPr lang="en-US" dirty="0" smtClean="0">
                <a:solidFill>
                  <a:srgbClr val="FF0000"/>
                </a:solidFill>
                <a:ea typeface="Calibri"/>
                <a:cs typeface="Times New Roman"/>
              </a:rPr>
              <a:t>gain </a:t>
            </a:r>
            <a:r>
              <a:rPr lang="en-US" dirty="0">
                <a:ea typeface="Calibri"/>
                <a:cs typeface="Times New Roman"/>
              </a:rPr>
              <a:t>from RF </a:t>
            </a:r>
            <a:r>
              <a:rPr lang="en-US" dirty="0" smtClean="0">
                <a:solidFill>
                  <a:srgbClr val="0070C0"/>
                </a:solidFill>
                <a:ea typeface="Calibri"/>
                <a:cs typeface="Times New Roman"/>
              </a:rPr>
              <a:t>amplifiers</a:t>
            </a:r>
            <a:r>
              <a:rPr lang="en-US" dirty="0" smtClean="0">
                <a:ea typeface="Calibri"/>
                <a:cs typeface="Times New Roman"/>
              </a:rPr>
              <a:t>.</a:t>
            </a:r>
          </a:p>
          <a:p>
            <a:pPr marL="0" marR="0" indent="0">
              <a:lnSpc>
                <a:spcPct val="115000"/>
              </a:lnSpc>
              <a:spcBef>
                <a:spcPts val="0"/>
              </a:spcBef>
              <a:spcAft>
                <a:spcPts val="0"/>
              </a:spcAft>
              <a:buNone/>
            </a:pPr>
            <a:endParaRPr lang="en-US" dirty="0" smtClean="0">
              <a:ea typeface="Calibri"/>
              <a:cs typeface="Times New Roman"/>
            </a:endParaRPr>
          </a:p>
          <a:p>
            <a:pPr marL="0" marR="0" indent="0">
              <a:lnSpc>
                <a:spcPct val="115000"/>
              </a:lnSpc>
              <a:spcBef>
                <a:spcPts val="0"/>
              </a:spcBef>
              <a:spcAft>
                <a:spcPts val="0"/>
              </a:spcAft>
              <a:buNone/>
            </a:pPr>
            <a:r>
              <a:rPr lang="en-US" dirty="0" smtClean="0">
                <a:ea typeface="Calibri"/>
                <a:cs typeface="Times New Roman"/>
              </a:rPr>
              <a:t>All </a:t>
            </a:r>
            <a:r>
              <a:rPr lang="en-US" dirty="0">
                <a:ea typeface="Calibri"/>
                <a:cs typeface="Times New Roman"/>
              </a:rPr>
              <a:t>gain must be accounted for, including RF </a:t>
            </a:r>
            <a:r>
              <a:rPr lang="en-US" dirty="0" smtClean="0">
                <a:solidFill>
                  <a:srgbClr val="FF0000"/>
                </a:solidFill>
                <a:ea typeface="Calibri"/>
                <a:cs typeface="Times New Roman"/>
              </a:rPr>
              <a:t>amplifiers </a:t>
            </a:r>
            <a:r>
              <a:rPr lang="en-US" dirty="0">
                <a:solidFill>
                  <a:srgbClr val="FF0000"/>
                </a:solidFill>
                <a:ea typeface="Calibri"/>
                <a:cs typeface="Times New Roman"/>
              </a:rPr>
              <a:t>and </a:t>
            </a:r>
            <a:r>
              <a:rPr lang="en-US" dirty="0" smtClean="0">
                <a:solidFill>
                  <a:srgbClr val="FF0000"/>
                </a:solidFill>
                <a:ea typeface="Calibri"/>
                <a:cs typeface="Times New Roman"/>
              </a:rPr>
              <a:t>antennas</a:t>
            </a:r>
            <a:r>
              <a:rPr lang="en-US" dirty="0">
                <a:solidFill>
                  <a:srgbClr val="FF0000"/>
                </a:solidFill>
                <a:ea typeface="Calibri"/>
                <a:cs typeface="Times New Roman"/>
              </a:rPr>
              <a:t>, and all losses </a:t>
            </a:r>
            <a:r>
              <a:rPr lang="en-US" dirty="0">
                <a:ea typeface="Calibri"/>
                <a:cs typeface="Times New Roman"/>
              </a:rPr>
              <a:t>must be accounted for, including </a:t>
            </a:r>
            <a:r>
              <a:rPr lang="en-US" dirty="0">
                <a:solidFill>
                  <a:srgbClr val="FF0000"/>
                </a:solidFill>
                <a:ea typeface="Calibri"/>
                <a:cs typeface="Times New Roman"/>
              </a:rPr>
              <a:t>attenuators, FSPL, and insertion loss</a:t>
            </a:r>
            <a:r>
              <a:rPr lang="en-US" dirty="0">
                <a:ea typeface="Calibri"/>
                <a:cs typeface="Times New Roman"/>
              </a:rPr>
              <a:t>. </a:t>
            </a:r>
            <a:endParaRPr lang="en-US" dirty="0" smtClean="0">
              <a:ea typeface="Calibri"/>
              <a:cs typeface="Times New Roman"/>
            </a:endParaRPr>
          </a:p>
          <a:p>
            <a:pPr marL="0" marR="0" indent="0">
              <a:lnSpc>
                <a:spcPct val="115000"/>
              </a:lnSpc>
              <a:spcBef>
                <a:spcPts val="0"/>
              </a:spcBef>
              <a:spcAft>
                <a:spcPts val="0"/>
              </a:spcAft>
              <a:buNone/>
            </a:pPr>
            <a:endParaRPr lang="en-US" dirty="0" smtClean="0">
              <a:ea typeface="Calibri"/>
              <a:cs typeface="Times New Roman"/>
            </a:endParaRPr>
          </a:p>
          <a:p>
            <a:pPr marL="0" marR="0" indent="0">
              <a:lnSpc>
                <a:spcPct val="115000"/>
              </a:lnSpc>
              <a:spcBef>
                <a:spcPts val="0"/>
              </a:spcBef>
              <a:spcAft>
                <a:spcPts val="0"/>
              </a:spcAft>
              <a:buNone/>
            </a:pPr>
            <a:r>
              <a:rPr lang="en-US" dirty="0" smtClean="0">
                <a:ea typeface="Calibri"/>
                <a:cs typeface="Times New Roman"/>
              </a:rPr>
              <a:t>Any </a:t>
            </a:r>
            <a:r>
              <a:rPr lang="en-US" dirty="0">
                <a:ea typeface="Calibri"/>
                <a:cs typeface="Times New Roman"/>
              </a:rPr>
              <a:t>hardware device installed in a radio system adds a certain amount of signal </a:t>
            </a:r>
            <a:r>
              <a:rPr lang="en-US" dirty="0">
                <a:solidFill>
                  <a:srgbClr val="FF0000"/>
                </a:solidFill>
                <a:ea typeface="Calibri"/>
                <a:cs typeface="Times New Roman"/>
              </a:rPr>
              <a:t>attenuation called insertion loss</a:t>
            </a:r>
            <a:r>
              <a:rPr lang="en-US" dirty="0" smtClean="0">
                <a:ea typeface="Calibri"/>
                <a:cs typeface="Times New Roman"/>
              </a:rPr>
              <a:t>.</a:t>
            </a:r>
          </a:p>
          <a:p>
            <a:pPr marL="0" marR="0" indent="0">
              <a:lnSpc>
                <a:spcPct val="115000"/>
              </a:lnSpc>
              <a:spcBef>
                <a:spcPts val="0"/>
              </a:spcBef>
              <a:spcAft>
                <a:spcPts val="0"/>
              </a:spcAft>
              <a:buNone/>
            </a:pPr>
            <a:r>
              <a:rPr lang="en-US" dirty="0" smtClean="0">
                <a:ea typeface="Calibri"/>
                <a:cs typeface="Times New Roman"/>
              </a:rPr>
              <a:t> </a:t>
            </a:r>
          </a:p>
          <a:p>
            <a:pPr marL="0" marR="0" indent="0">
              <a:lnSpc>
                <a:spcPct val="115000"/>
              </a:lnSpc>
              <a:spcBef>
                <a:spcPts val="0"/>
              </a:spcBef>
              <a:spcAft>
                <a:spcPts val="0"/>
              </a:spcAft>
              <a:buNone/>
            </a:pPr>
            <a:r>
              <a:rPr lang="en-US" dirty="0" smtClean="0">
                <a:solidFill>
                  <a:srgbClr val="0070C0"/>
                </a:solidFill>
                <a:ea typeface="Calibri"/>
                <a:cs typeface="Times New Roman"/>
              </a:rPr>
              <a:t>Cabling</a:t>
            </a:r>
            <a:r>
              <a:rPr lang="en-US" dirty="0" smtClean="0">
                <a:ea typeface="Calibri"/>
                <a:cs typeface="Times New Roman"/>
              </a:rPr>
              <a:t> </a:t>
            </a:r>
            <a:r>
              <a:rPr lang="en-US" dirty="0">
                <a:ea typeface="Calibri"/>
                <a:cs typeface="Times New Roman"/>
              </a:rPr>
              <a:t>is rated for </a:t>
            </a:r>
            <a:r>
              <a:rPr lang="en-US" dirty="0">
                <a:solidFill>
                  <a:srgbClr val="FF0000"/>
                </a:solidFill>
                <a:ea typeface="Calibri"/>
                <a:cs typeface="Times New Roman"/>
              </a:rPr>
              <a:t>dB loss per 100 feet, </a:t>
            </a:r>
            <a:r>
              <a:rPr lang="en-US" dirty="0">
                <a:ea typeface="Calibri"/>
                <a:cs typeface="Times New Roman"/>
              </a:rPr>
              <a:t>and </a:t>
            </a:r>
            <a:r>
              <a:rPr lang="en-US" dirty="0">
                <a:solidFill>
                  <a:srgbClr val="0070C0"/>
                </a:solidFill>
                <a:ea typeface="Calibri"/>
                <a:cs typeface="Times New Roman"/>
              </a:rPr>
              <a:t>connectors</a:t>
            </a:r>
            <a:r>
              <a:rPr lang="en-US" dirty="0">
                <a:ea typeface="Calibri"/>
                <a:cs typeface="Times New Roman"/>
              </a:rPr>
              <a:t> typically </a:t>
            </a:r>
            <a:r>
              <a:rPr lang="en-US" dirty="0">
                <a:solidFill>
                  <a:srgbClr val="FF0000"/>
                </a:solidFill>
                <a:ea typeface="Calibri"/>
                <a:cs typeface="Times New Roman"/>
              </a:rPr>
              <a:t>add </a:t>
            </a:r>
            <a:r>
              <a:rPr lang="en-US" dirty="0" smtClean="0">
                <a:solidFill>
                  <a:srgbClr val="FF0000"/>
                </a:solidFill>
                <a:ea typeface="Calibri"/>
                <a:cs typeface="Times New Roman"/>
              </a:rPr>
              <a:t>about </a:t>
            </a:r>
            <a:r>
              <a:rPr lang="en-US" dirty="0">
                <a:solidFill>
                  <a:srgbClr val="FF0000"/>
                </a:solidFill>
                <a:ea typeface="Calibri"/>
                <a:cs typeface="Times New Roman"/>
              </a:rPr>
              <a:t>0.5 dB</a:t>
            </a:r>
            <a:r>
              <a:rPr lang="en-US" dirty="0">
                <a:ea typeface="Calibri"/>
                <a:cs typeface="Times New Roman"/>
              </a:rPr>
              <a:t> of insertion loss.</a:t>
            </a: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40</a:t>
            </a:fld>
            <a:endParaRPr lang="en-US"/>
          </a:p>
        </p:txBody>
      </p:sp>
    </p:spTree>
    <p:extLst>
      <p:ext uri="{BB962C8B-B14F-4D97-AF65-F5344CB8AC3E}">
        <p14:creationId xmlns:p14="http://schemas.microsoft.com/office/powerpoint/2010/main" val="104105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Budget Components</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600200"/>
            <a:ext cx="4400550" cy="4002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41</a:t>
            </a:fld>
            <a:endParaRPr lang="en-US"/>
          </a:p>
        </p:txBody>
      </p:sp>
    </p:spTree>
    <p:extLst>
      <p:ext uri="{BB962C8B-B14F-4D97-AF65-F5344CB8AC3E}">
        <p14:creationId xmlns:p14="http://schemas.microsoft.com/office/powerpoint/2010/main" val="32765294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ea typeface="Calibri"/>
                <a:cs typeface="Times New Roman"/>
              </a:rPr>
              <a:t>Fade Margin/System Operating </a:t>
            </a:r>
            <a:r>
              <a:rPr lang="en-US" sz="4000" b="1" dirty="0" smtClean="0">
                <a:ea typeface="Calibri"/>
                <a:cs typeface="Times New Roman"/>
              </a:rPr>
              <a:t>Margin</a:t>
            </a:r>
            <a:endParaRPr lang="en-US" dirty="0"/>
          </a:p>
        </p:txBody>
      </p:sp>
      <p:sp>
        <p:nvSpPr>
          <p:cNvPr id="3" name="Content Placeholder 2"/>
          <p:cNvSpPr>
            <a:spLocks noGrp="1"/>
          </p:cNvSpPr>
          <p:nvPr>
            <p:ph idx="1"/>
          </p:nvPr>
        </p:nvSpPr>
        <p:spPr/>
        <p:txBody>
          <a:bodyPr>
            <a:normAutofit fontScale="70000" lnSpcReduction="20000"/>
          </a:bodyPr>
          <a:lstStyle/>
          <a:p>
            <a:pPr marL="0" marR="0" indent="0">
              <a:lnSpc>
                <a:spcPct val="115000"/>
              </a:lnSpc>
              <a:spcBef>
                <a:spcPts val="0"/>
              </a:spcBef>
              <a:spcAft>
                <a:spcPts val="0"/>
              </a:spcAft>
              <a:buNone/>
            </a:pPr>
            <a:r>
              <a:rPr lang="en-US" dirty="0">
                <a:ea typeface="Calibri"/>
                <a:cs typeface="Times New Roman"/>
              </a:rPr>
              <a:t>Fade margin is a level of desired signal </a:t>
            </a:r>
            <a:r>
              <a:rPr lang="en-US" b="1" dirty="0">
                <a:solidFill>
                  <a:srgbClr val="FF0000"/>
                </a:solidFill>
                <a:ea typeface="Calibri"/>
                <a:cs typeface="Times New Roman"/>
              </a:rPr>
              <a:t>above what is required</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 good way to explain fade margin is to think of it as a </a:t>
            </a:r>
            <a:r>
              <a:rPr lang="en-US" dirty="0">
                <a:solidFill>
                  <a:srgbClr val="0070C0"/>
                </a:solidFill>
                <a:ea typeface="Calibri"/>
                <a:cs typeface="Times New Roman"/>
              </a:rPr>
              <a:t>comfort zone</a:t>
            </a: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If a receiver has a receive sensitivity of –80 dBm, a transmission will be successful as long as the signal received is greater than –80 dBm.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problem is that the signal being received fluctuates because of many </a:t>
            </a:r>
            <a:r>
              <a:rPr lang="en-US" dirty="0">
                <a:solidFill>
                  <a:srgbClr val="FF0000"/>
                </a:solidFill>
                <a:ea typeface="Calibri"/>
                <a:cs typeface="Times New Roman"/>
              </a:rPr>
              <a:t>outside influences </a:t>
            </a:r>
            <a:r>
              <a:rPr lang="en-US" dirty="0">
                <a:ea typeface="Calibri"/>
                <a:cs typeface="Times New Roman"/>
              </a:rPr>
              <a:t>such as interference and weather conditions. </a:t>
            </a:r>
          </a:p>
          <a:p>
            <a:pPr marL="0" marR="0" indent="0">
              <a:lnSpc>
                <a:spcPct val="115000"/>
              </a:lnSpc>
              <a:spcBef>
                <a:spcPts val="0"/>
              </a:spcBef>
              <a:spcAft>
                <a:spcPts val="0"/>
              </a:spcAft>
              <a:buNone/>
            </a:pPr>
            <a:r>
              <a:rPr lang="en-US" dirty="0">
                <a:ea typeface="Calibri"/>
                <a:cs typeface="Times New Roman"/>
              </a:rPr>
              <a:t> </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42</a:t>
            </a:fld>
            <a:endParaRPr lang="en-US"/>
          </a:p>
        </p:txBody>
      </p:sp>
    </p:spTree>
    <p:extLst>
      <p:ext uri="{BB962C8B-B14F-4D97-AF65-F5344CB8AC3E}">
        <p14:creationId xmlns:p14="http://schemas.microsoft.com/office/powerpoint/2010/main" val="1910087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ea typeface="Calibri"/>
                <a:cs typeface="Times New Roman"/>
              </a:rPr>
              <a:t>Fade Margin/System Operating </a:t>
            </a:r>
            <a:r>
              <a:rPr lang="en-US" sz="4000" b="1" dirty="0" smtClean="0">
                <a:ea typeface="Calibri"/>
                <a:cs typeface="Times New Roman"/>
              </a:rPr>
              <a:t>Margin</a:t>
            </a:r>
            <a:endParaRPr lang="en-US" dirty="0"/>
          </a:p>
        </p:txBody>
      </p:sp>
      <p:sp>
        <p:nvSpPr>
          <p:cNvPr id="3" name="Content Placeholder 2"/>
          <p:cNvSpPr>
            <a:spLocks noGrp="1"/>
          </p:cNvSpPr>
          <p:nvPr>
            <p:ph idx="1"/>
          </p:nvPr>
        </p:nvSpPr>
        <p:spPr>
          <a:xfrm>
            <a:off x="457200" y="1600200"/>
            <a:ext cx="8229600" cy="4876800"/>
          </a:xfrm>
        </p:spPr>
        <p:txBody>
          <a:bodyPr>
            <a:normAutofit fontScale="62500" lnSpcReduction="20000"/>
          </a:bodyPr>
          <a:lstStyle/>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To accommodate for the fluctuation, it is a common practice to plan for a 10 dB to 25 dB buffer above the receive sensitivity threshold of a radio used in a bridge link.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The 10 dB to 25 dB buffer above the receive sensitivity threshold is the fade margin.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 fade margin of 10 dB is an absolute minimum.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This would only be acceptable for links less than 3 miles or so.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Up to 5 miles should have at least a 15 dB fade margin,  and links greater than that should be higher. </a:t>
            </a:r>
          </a:p>
          <a:p>
            <a:pPr marL="0" marR="0" indent="0">
              <a:lnSpc>
                <a:spcPct val="115000"/>
              </a:lnSpc>
              <a:spcBef>
                <a:spcPts val="0"/>
              </a:spcBef>
              <a:spcAft>
                <a:spcPts val="0"/>
              </a:spcAft>
              <a:buNone/>
            </a:pPr>
            <a:r>
              <a:rPr lang="en-US" dirty="0">
                <a:ea typeface="Calibri"/>
                <a:cs typeface="Times New Roman"/>
              </a:rPr>
              <a:t> </a:t>
            </a:r>
          </a:p>
          <a:p>
            <a:pPr marL="0" marR="0" indent="0">
              <a:lnSpc>
                <a:spcPct val="115000"/>
              </a:lnSpc>
              <a:spcBef>
                <a:spcPts val="0"/>
              </a:spcBef>
              <a:spcAft>
                <a:spcPts val="0"/>
              </a:spcAft>
              <a:buNone/>
            </a:pPr>
            <a:r>
              <a:rPr lang="en-US" dirty="0">
                <a:ea typeface="Calibri"/>
                <a:cs typeface="Times New Roman"/>
              </a:rPr>
              <a:t>A fade margin of 25 dB is recommended for links greater than 5 miles.</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43</a:t>
            </a:fld>
            <a:endParaRPr lang="en-US"/>
          </a:p>
        </p:txBody>
      </p:sp>
    </p:spTree>
    <p:extLst>
      <p:ext uri="{BB962C8B-B14F-4D97-AF65-F5344CB8AC3E}">
        <p14:creationId xmlns:p14="http://schemas.microsoft.com/office/powerpoint/2010/main" val="47873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 calcmode="lin" valueType="num">
                                      <p:cBhvr additive="base">
                                        <p:cTn id="37"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Exercise: </a:t>
            </a:r>
            <a:br>
              <a:rPr lang="en-US" sz="4000" dirty="0" smtClean="0"/>
            </a:br>
            <a:r>
              <a:rPr lang="en-US" sz="4000" dirty="0" smtClean="0"/>
              <a:t>Link </a:t>
            </a:r>
            <a:r>
              <a:rPr lang="en-US" sz="4000" dirty="0"/>
              <a:t>Budget and Fade </a:t>
            </a:r>
            <a:r>
              <a:rPr lang="en-US" sz="4000" dirty="0" smtClean="0"/>
              <a:t>Margin</a:t>
            </a:r>
            <a:endParaRPr lang="en-US" sz="6000" dirty="0"/>
          </a:p>
        </p:txBody>
      </p:sp>
      <p:sp>
        <p:nvSpPr>
          <p:cNvPr id="3" name="Content Placeholder 2"/>
          <p:cNvSpPr>
            <a:spLocks noGrp="1"/>
          </p:cNvSpPr>
          <p:nvPr>
            <p:ph idx="1"/>
          </p:nvPr>
        </p:nvSpPr>
        <p:spPr/>
        <p:txBody>
          <a:bodyPr>
            <a:normAutofit fontScale="40000" lnSpcReduction="20000"/>
          </a:bodyPr>
          <a:lstStyle/>
          <a:p>
            <a:pPr marL="0" marR="0" indent="0">
              <a:lnSpc>
                <a:spcPct val="115000"/>
              </a:lnSpc>
              <a:spcBef>
                <a:spcPts val="0"/>
              </a:spcBef>
              <a:spcAft>
                <a:spcPts val="0"/>
              </a:spcAft>
              <a:buNone/>
            </a:pPr>
            <a:r>
              <a:rPr lang="en-US" sz="4900" dirty="0">
                <a:ea typeface="Calibri"/>
                <a:cs typeface="Times New Roman"/>
              </a:rPr>
              <a:t>In this exercise, you will use a Microsoft Excel file to calculate a link budget and fade margin</a:t>
            </a:r>
            <a:r>
              <a:rPr lang="en-US" sz="4900" dirty="0" smtClean="0">
                <a:ea typeface="Calibri"/>
                <a:cs typeface="Times New Roman"/>
              </a:rPr>
              <a:t>. You </a:t>
            </a:r>
            <a:r>
              <a:rPr lang="en-US" sz="4900" dirty="0">
                <a:ea typeface="Calibri"/>
                <a:cs typeface="Times New Roman"/>
              </a:rPr>
              <a:t>will need Excel installed on your computer.</a:t>
            </a:r>
          </a:p>
          <a:p>
            <a:pPr marL="0" marR="0" indent="0">
              <a:lnSpc>
                <a:spcPct val="115000"/>
              </a:lnSpc>
              <a:spcBef>
                <a:spcPts val="0"/>
              </a:spcBef>
              <a:spcAft>
                <a:spcPts val="0"/>
              </a:spcAft>
              <a:buNone/>
            </a:pPr>
            <a:r>
              <a:rPr lang="en-US" sz="4900" dirty="0">
                <a:ea typeface="Calibri"/>
                <a:cs typeface="Times New Roman"/>
              </a:rPr>
              <a:t> </a:t>
            </a:r>
          </a:p>
          <a:p>
            <a:pPr marL="514350" indent="-514350">
              <a:lnSpc>
                <a:spcPct val="115000"/>
              </a:lnSpc>
              <a:spcBef>
                <a:spcPts val="0"/>
              </a:spcBef>
              <a:buFont typeface="+mj-lt"/>
              <a:buAutoNum type="arabicPeriod"/>
            </a:pPr>
            <a:r>
              <a:rPr lang="en-US" sz="4900" dirty="0">
                <a:ea typeface="Calibri"/>
                <a:cs typeface="Times New Roman"/>
              </a:rPr>
              <a:t>From the CD that is included with this book, copy the </a:t>
            </a:r>
            <a:r>
              <a:rPr lang="en-US" sz="4900" dirty="0" smtClean="0">
                <a:ea typeface="Calibri"/>
                <a:cs typeface="Times New Roman"/>
              </a:rPr>
              <a:t>file </a:t>
            </a:r>
            <a:r>
              <a:rPr lang="en-US" sz="4900" b="1" dirty="0">
                <a:solidFill>
                  <a:srgbClr val="FF0000"/>
                </a:solidFill>
                <a:ea typeface="Calibri"/>
                <a:cs typeface="Times New Roman"/>
              </a:rPr>
              <a:t>LinkBudget.xls </a:t>
            </a:r>
            <a:r>
              <a:rPr lang="en-US" sz="4900" dirty="0">
                <a:ea typeface="Calibri"/>
                <a:cs typeface="Times New Roman"/>
              </a:rPr>
              <a:t>to your desktop. Open the Excel file from your </a:t>
            </a:r>
            <a:r>
              <a:rPr lang="en-US" sz="4900" dirty="0" smtClean="0">
                <a:ea typeface="Calibri"/>
                <a:cs typeface="Times New Roman"/>
              </a:rPr>
              <a:t>desktop.</a:t>
            </a:r>
          </a:p>
          <a:p>
            <a:pPr marL="514350" indent="-514350">
              <a:lnSpc>
                <a:spcPct val="115000"/>
              </a:lnSpc>
              <a:spcBef>
                <a:spcPts val="0"/>
              </a:spcBef>
              <a:buFont typeface="+mj-lt"/>
              <a:buAutoNum type="arabicPeriod"/>
            </a:pPr>
            <a:endParaRPr lang="en-US" sz="4900" dirty="0">
              <a:ea typeface="Calibri"/>
              <a:cs typeface="Times New Roman"/>
            </a:endParaRPr>
          </a:p>
          <a:p>
            <a:pPr marL="514350" indent="-514350">
              <a:lnSpc>
                <a:spcPct val="115000"/>
              </a:lnSpc>
              <a:spcBef>
                <a:spcPts val="0"/>
              </a:spcBef>
              <a:buFont typeface="+mj-lt"/>
              <a:buAutoNum type="arabicPeriod"/>
            </a:pPr>
            <a:r>
              <a:rPr lang="en-US" sz="4900" dirty="0" smtClean="0">
                <a:ea typeface="Calibri"/>
                <a:cs typeface="Times New Roman"/>
              </a:rPr>
              <a:t>In </a:t>
            </a:r>
            <a:r>
              <a:rPr lang="en-US" sz="4900" dirty="0">
                <a:solidFill>
                  <a:srgbClr val="FF0000"/>
                </a:solidFill>
                <a:ea typeface="Calibri"/>
                <a:cs typeface="Times New Roman"/>
              </a:rPr>
              <a:t>row 10</a:t>
            </a:r>
            <a:r>
              <a:rPr lang="en-US" sz="4900" dirty="0">
                <a:ea typeface="Calibri"/>
                <a:cs typeface="Times New Roman"/>
              </a:rPr>
              <a:t>, enter a link distance of </a:t>
            </a:r>
            <a:r>
              <a:rPr lang="en-US" sz="4900" dirty="0">
                <a:solidFill>
                  <a:srgbClr val="FF0000"/>
                </a:solidFill>
                <a:ea typeface="Calibri"/>
                <a:cs typeface="Times New Roman"/>
              </a:rPr>
              <a:t>25 kilometers</a:t>
            </a:r>
            <a:r>
              <a:rPr lang="en-US" sz="4900" dirty="0">
                <a:ea typeface="Calibri"/>
                <a:cs typeface="Times New Roman"/>
              </a:rPr>
              <a:t>. </a:t>
            </a:r>
            <a:endParaRPr lang="en-US" sz="4900" dirty="0" smtClean="0">
              <a:ea typeface="Calibri"/>
              <a:cs typeface="Times New Roman"/>
            </a:endParaRPr>
          </a:p>
          <a:p>
            <a:pPr marL="800100" lvl="2" indent="0">
              <a:lnSpc>
                <a:spcPct val="115000"/>
              </a:lnSpc>
              <a:spcBef>
                <a:spcPts val="0"/>
              </a:spcBef>
              <a:buNone/>
            </a:pPr>
            <a:r>
              <a:rPr lang="en-US" sz="4100" dirty="0" smtClean="0">
                <a:ea typeface="Calibri"/>
                <a:cs typeface="Times New Roman"/>
              </a:rPr>
              <a:t>Note </a:t>
            </a:r>
            <a:r>
              <a:rPr lang="en-US" sz="4100" dirty="0">
                <a:ea typeface="Calibri"/>
                <a:cs typeface="Times New Roman"/>
              </a:rPr>
              <a:t>that the path loss due to a 25 kilometer link is now 128 dB in the 2.4 GHz frequency. In row 20, enter 128 for path </a:t>
            </a:r>
            <a:r>
              <a:rPr lang="en-US" sz="4100" dirty="0" smtClean="0">
                <a:ea typeface="Calibri"/>
                <a:cs typeface="Times New Roman"/>
              </a:rPr>
              <a:t>loss </a:t>
            </a:r>
            <a:r>
              <a:rPr lang="en-US" sz="4100" dirty="0">
                <a:ea typeface="Calibri"/>
                <a:cs typeface="Times New Roman"/>
              </a:rPr>
              <a:t>in </a:t>
            </a:r>
            <a:r>
              <a:rPr lang="en-US" sz="4100" dirty="0" err="1">
                <a:ea typeface="Calibri"/>
                <a:cs typeface="Times New Roman"/>
              </a:rPr>
              <a:t>dB</a:t>
            </a:r>
            <a:r>
              <a:rPr lang="en-US" sz="4100" dirty="0" err="1" smtClean="0">
                <a:ea typeface="Calibri"/>
                <a:cs typeface="Times New Roman"/>
              </a:rPr>
              <a:t>.</a:t>
            </a:r>
            <a:endParaRPr lang="en-US" sz="4100" dirty="0" smtClean="0">
              <a:ea typeface="Calibri"/>
              <a:cs typeface="Times New Roman"/>
            </a:endParaRPr>
          </a:p>
          <a:p>
            <a:pPr marL="514350" marR="0" indent="-514350">
              <a:lnSpc>
                <a:spcPct val="115000"/>
              </a:lnSpc>
              <a:spcBef>
                <a:spcPts val="0"/>
              </a:spcBef>
              <a:spcAft>
                <a:spcPts val="0"/>
              </a:spcAft>
              <a:buFont typeface="+mj-lt"/>
              <a:buAutoNum type="arabicPeriod"/>
            </a:pPr>
            <a:endParaRPr lang="en-US" sz="4900" dirty="0">
              <a:ea typeface="Calibri"/>
              <a:cs typeface="Times New Roman"/>
            </a:endParaRPr>
          </a:p>
          <a:p>
            <a:pPr marL="514350" marR="0" indent="-514350">
              <a:lnSpc>
                <a:spcPct val="115000"/>
              </a:lnSpc>
              <a:spcBef>
                <a:spcPts val="0"/>
              </a:spcBef>
              <a:spcAft>
                <a:spcPts val="0"/>
              </a:spcAft>
              <a:buFont typeface="+mj-lt"/>
              <a:buAutoNum type="arabicPeriod"/>
            </a:pPr>
            <a:r>
              <a:rPr lang="en-US" sz="4900" dirty="0" smtClean="0">
                <a:ea typeface="Calibri"/>
                <a:cs typeface="Times New Roman"/>
              </a:rPr>
              <a:t>In </a:t>
            </a:r>
            <a:r>
              <a:rPr lang="en-US" sz="4900" dirty="0">
                <a:solidFill>
                  <a:srgbClr val="0070C0"/>
                </a:solidFill>
                <a:ea typeface="Calibri"/>
                <a:cs typeface="Times New Roman"/>
              </a:rPr>
              <a:t>row 23</a:t>
            </a:r>
            <a:r>
              <a:rPr lang="en-US" sz="4900" dirty="0">
                <a:ea typeface="Calibri"/>
                <a:cs typeface="Times New Roman"/>
              </a:rPr>
              <a:t>, change the radio receiver sensitivity to </a:t>
            </a:r>
            <a:r>
              <a:rPr lang="en-US" sz="4900" dirty="0">
                <a:solidFill>
                  <a:srgbClr val="0070C0"/>
                </a:solidFill>
                <a:ea typeface="Calibri"/>
                <a:cs typeface="Times New Roman"/>
              </a:rPr>
              <a:t>–80 dBm</a:t>
            </a:r>
            <a:r>
              <a:rPr lang="en-US" sz="4900" dirty="0">
                <a:ea typeface="Calibri"/>
                <a:cs typeface="Times New Roman"/>
              </a:rPr>
              <a:t>. </a:t>
            </a:r>
            <a:endParaRPr lang="en-US" sz="4900" dirty="0" smtClean="0">
              <a:ea typeface="Calibri"/>
              <a:cs typeface="Times New Roman"/>
            </a:endParaRPr>
          </a:p>
          <a:p>
            <a:pPr marL="800100" lvl="2" indent="0">
              <a:lnSpc>
                <a:spcPct val="115000"/>
              </a:lnSpc>
              <a:spcBef>
                <a:spcPts val="0"/>
              </a:spcBef>
              <a:buNone/>
            </a:pPr>
            <a:r>
              <a:rPr lang="en-US" sz="4100" dirty="0" smtClean="0">
                <a:ea typeface="Calibri"/>
                <a:cs typeface="Times New Roman"/>
              </a:rPr>
              <a:t>Notice </a:t>
            </a:r>
            <a:r>
              <a:rPr lang="en-US" sz="4100" dirty="0">
                <a:ea typeface="Calibri"/>
                <a:cs typeface="Times New Roman"/>
              </a:rPr>
              <a:t>that the final received signal is now –69 dBm, and the fade margin is only 11 </a:t>
            </a:r>
            <a:r>
              <a:rPr lang="en-US" sz="4100" dirty="0" err="1">
                <a:ea typeface="Calibri"/>
                <a:cs typeface="Times New Roman"/>
              </a:rPr>
              <a:t>dB.</a:t>
            </a:r>
            <a:r>
              <a:rPr lang="en-US" sz="4100" dirty="0">
                <a:ea typeface="Calibri"/>
                <a:cs typeface="Times New Roman"/>
              </a:rPr>
              <a:t> </a:t>
            </a:r>
            <a:endParaRPr lang="en-US" sz="4100" dirty="0" smtClean="0">
              <a:ea typeface="Calibri"/>
              <a:cs typeface="Times New Roman"/>
            </a:endParaRPr>
          </a:p>
          <a:p>
            <a:pPr marL="800100" lvl="2" indent="0">
              <a:lnSpc>
                <a:spcPct val="115000"/>
              </a:lnSpc>
              <a:spcBef>
                <a:spcPts val="0"/>
              </a:spcBef>
              <a:buNone/>
            </a:pPr>
            <a:endParaRPr lang="en-US" sz="4100" dirty="0" smtClean="0">
              <a:ea typeface="Calibri"/>
              <a:cs typeface="Times New Roman"/>
            </a:endParaRPr>
          </a:p>
          <a:p>
            <a:pPr marL="0" marR="0" indent="0">
              <a:lnSpc>
                <a:spcPct val="115000"/>
              </a:lnSpc>
              <a:spcBef>
                <a:spcPts val="0"/>
              </a:spcBef>
              <a:spcAft>
                <a:spcPts val="0"/>
              </a:spcAft>
              <a:buNone/>
            </a:pPr>
            <a:r>
              <a:rPr lang="en-US" sz="4900" dirty="0" smtClean="0">
                <a:ea typeface="Calibri"/>
                <a:cs typeface="Times New Roman"/>
              </a:rPr>
              <a:t>Try </a:t>
            </a:r>
            <a:r>
              <a:rPr lang="en-US" sz="4900" dirty="0">
                <a:ea typeface="Calibri"/>
                <a:cs typeface="Times New Roman"/>
              </a:rPr>
              <a:t>to change the various components such as antenna gain and cable loss to ensure a fade margin of 20 </a:t>
            </a:r>
            <a:r>
              <a:rPr lang="en-US" sz="4900" dirty="0" err="1">
                <a:ea typeface="Calibri"/>
                <a:cs typeface="Times New Roman"/>
              </a:rPr>
              <a:t>dB.</a:t>
            </a:r>
            <a:endParaRPr lang="en-US" sz="4900" dirty="0">
              <a:ea typeface="Calibri"/>
              <a:cs typeface="Times New Roman"/>
            </a:endParaRPr>
          </a:p>
          <a:p>
            <a:pPr marL="0" indent="0">
              <a:buNone/>
            </a:pPr>
            <a:endParaRPr lang="en-US" dirty="0" smtClean="0"/>
          </a:p>
          <a:p>
            <a:pPr marL="0" indent="0">
              <a:buNone/>
            </a:pPr>
            <a:endParaRPr lang="en-US" dirty="0">
              <a:ea typeface="Calibri"/>
              <a:cs typeface="Times New Roman"/>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44</a:t>
            </a:fld>
            <a:endParaRPr lang="en-US"/>
          </a:p>
        </p:txBody>
      </p:sp>
    </p:spTree>
    <p:extLst>
      <p:ext uri="{BB962C8B-B14F-4D97-AF65-F5344CB8AC3E}">
        <p14:creationId xmlns:p14="http://schemas.microsoft.com/office/powerpoint/2010/main" val="2074668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Point-to-Point link                                           Budget Gain and Loss</a:t>
            </a:r>
            <a:endParaRPr 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676400"/>
            <a:ext cx="5425107" cy="3900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45</a:t>
            </a:fld>
            <a:endParaRPr lang="en-US"/>
          </a:p>
        </p:txBody>
      </p:sp>
    </p:spTree>
    <p:extLst>
      <p:ext uri="{BB962C8B-B14F-4D97-AF65-F5344CB8AC3E}">
        <p14:creationId xmlns:p14="http://schemas.microsoft.com/office/powerpoint/2010/main" val="3166015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Budget Calculations</a:t>
            </a:r>
            <a:endParaRPr 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757363"/>
            <a:ext cx="7315199" cy="4186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46</a:t>
            </a:fld>
            <a:endParaRPr lang="en-US"/>
          </a:p>
        </p:txBody>
      </p:sp>
    </p:spTree>
    <p:extLst>
      <p:ext uri="{BB962C8B-B14F-4D97-AF65-F5344CB8AC3E}">
        <p14:creationId xmlns:p14="http://schemas.microsoft.com/office/powerpoint/2010/main" val="10024353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Learn?</a:t>
            </a:r>
            <a:endParaRPr lang="en-US" dirty="0"/>
          </a:p>
        </p:txBody>
      </p:sp>
      <p:sp>
        <p:nvSpPr>
          <p:cNvPr id="3" name="Rectangle 2"/>
          <p:cNvSpPr/>
          <p:nvPr/>
        </p:nvSpPr>
        <p:spPr>
          <a:xfrm>
            <a:off x="1219200" y="2057400"/>
            <a:ext cx="7086600" cy="3046988"/>
          </a:xfrm>
          <a:prstGeom prst="rect">
            <a:avLst/>
          </a:prstGeom>
        </p:spPr>
        <p:txBody>
          <a:bodyPr wrap="square">
            <a:spAutoFit/>
          </a:bodyPr>
          <a:lstStyle/>
          <a:p>
            <a:r>
              <a:rPr lang="en-US" sz="2400" dirty="0" smtClean="0"/>
              <a:t>We covered </a:t>
            </a:r>
            <a:r>
              <a:rPr lang="en-US" sz="2400" dirty="0"/>
              <a:t>six key areas of RF communications</a:t>
            </a:r>
            <a:r>
              <a:rPr lang="en-US" sz="2400" dirty="0" smtClean="0"/>
              <a:t>:</a:t>
            </a:r>
          </a:p>
          <a:p>
            <a:endParaRPr lang="en-US" sz="2400" dirty="0"/>
          </a:p>
          <a:p>
            <a:pPr marL="742950" lvl="1" indent="-285750">
              <a:buFont typeface="Arial" pitchFamily="34" charset="0"/>
              <a:buChar char="•"/>
            </a:pPr>
            <a:r>
              <a:rPr lang="en-US" sz="2400" b="1" dirty="0" smtClean="0">
                <a:solidFill>
                  <a:srgbClr val="FF0000"/>
                </a:solidFill>
              </a:rPr>
              <a:t>RF components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RF measurements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RF mathematics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RSSI thresholds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Link budgets</a:t>
            </a:r>
            <a:endParaRPr lang="en-US" sz="2400" b="1" dirty="0">
              <a:solidFill>
                <a:srgbClr val="FF0000"/>
              </a:solidFill>
            </a:endParaRPr>
          </a:p>
          <a:p>
            <a:pPr marL="742950" lvl="1" indent="-285750">
              <a:buFont typeface="Arial" pitchFamily="34" charset="0"/>
              <a:buChar char="•"/>
            </a:pPr>
            <a:r>
              <a:rPr lang="en-US" sz="2400" b="1" dirty="0" smtClean="0">
                <a:solidFill>
                  <a:srgbClr val="FF0000"/>
                </a:solidFill>
              </a:rPr>
              <a:t>Fade margins</a:t>
            </a:r>
            <a:endParaRPr lang="en-US" sz="2400" b="1" dirty="0">
              <a:solidFill>
                <a:srgbClr val="FF0000"/>
              </a:solidFill>
            </a:endParaRP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47</a:t>
            </a:fld>
            <a:endParaRPr lang="en-US"/>
          </a:p>
        </p:txBody>
      </p:sp>
    </p:spTree>
    <p:extLst>
      <p:ext uri="{BB962C8B-B14F-4D97-AF65-F5344CB8AC3E}">
        <p14:creationId xmlns:p14="http://schemas.microsoft.com/office/powerpoint/2010/main" val="15555336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Learn?</a:t>
            </a:r>
            <a:endParaRPr lang="en-US" dirty="0"/>
          </a:p>
        </p:txBody>
      </p:sp>
      <p:sp>
        <p:nvSpPr>
          <p:cNvPr id="3" name="Rectangle 2"/>
          <p:cNvSpPr/>
          <p:nvPr/>
        </p:nvSpPr>
        <p:spPr>
          <a:xfrm>
            <a:off x="320842" y="1295400"/>
            <a:ext cx="7924800" cy="5324535"/>
          </a:xfrm>
          <a:prstGeom prst="rect">
            <a:avLst/>
          </a:prstGeom>
        </p:spPr>
        <p:txBody>
          <a:bodyPr wrap="square">
            <a:spAutoFit/>
          </a:bodyPr>
          <a:lstStyle/>
          <a:p>
            <a:r>
              <a:rPr lang="en-US" sz="2000" dirty="0" smtClean="0"/>
              <a:t>It </a:t>
            </a:r>
            <a:r>
              <a:rPr lang="en-US" sz="2000" dirty="0"/>
              <a:t>is important to understand how each of the RF components affects the output of the </a:t>
            </a:r>
            <a:r>
              <a:rPr lang="en-US" sz="2000" dirty="0" smtClean="0"/>
              <a:t>transceiver</a:t>
            </a:r>
            <a:r>
              <a:rPr lang="en-US" sz="2000" dirty="0"/>
              <a:t>. </a:t>
            </a:r>
            <a:endParaRPr lang="en-US" sz="2000" dirty="0" smtClean="0"/>
          </a:p>
          <a:p>
            <a:endParaRPr lang="en-US" sz="2000" dirty="0"/>
          </a:p>
          <a:p>
            <a:r>
              <a:rPr lang="en-US" sz="2000" dirty="0" smtClean="0"/>
              <a:t>Whenever </a:t>
            </a:r>
            <a:r>
              <a:rPr lang="en-US" sz="2000" dirty="0"/>
              <a:t>a component is added, removed, or </a:t>
            </a:r>
            <a:r>
              <a:rPr lang="en-US" sz="2000" dirty="0" smtClean="0"/>
              <a:t>modified, </a:t>
            </a:r>
            <a:r>
              <a:rPr lang="en-US" sz="2000" dirty="0"/>
              <a:t>the output of the RF </a:t>
            </a:r>
            <a:r>
              <a:rPr lang="en-US" sz="2000" dirty="0" smtClean="0"/>
              <a:t>communications </a:t>
            </a:r>
            <a:r>
              <a:rPr lang="en-US" sz="2000" dirty="0"/>
              <a:t>is changed. </a:t>
            </a:r>
            <a:endParaRPr lang="en-US" sz="2000" dirty="0" smtClean="0"/>
          </a:p>
          <a:p>
            <a:endParaRPr lang="en-US" sz="2000" dirty="0"/>
          </a:p>
          <a:p>
            <a:r>
              <a:rPr lang="en-US" sz="2000" dirty="0" smtClean="0"/>
              <a:t>You </a:t>
            </a:r>
            <a:r>
              <a:rPr lang="en-US" sz="2000" dirty="0"/>
              <a:t>need to understand these changes and make sure that the </a:t>
            </a:r>
            <a:r>
              <a:rPr lang="en-US" sz="2000" dirty="0" smtClean="0"/>
              <a:t>system </a:t>
            </a:r>
            <a:r>
              <a:rPr lang="en-US" sz="2000" dirty="0"/>
              <a:t>conforms to regulatory standards. </a:t>
            </a:r>
            <a:endParaRPr lang="en-US" sz="2000" dirty="0" smtClean="0"/>
          </a:p>
          <a:p>
            <a:endParaRPr lang="en-US" sz="2000" dirty="0"/>
          </a:p>
          <a:p>
            <a:r>
              <a:rPr lang="en-US" sz="2000" dirty="0" smtClean="0"/>
              <a:t>The </a:t>
            </a:r>
            <a:r>
              <a:rPr lang="en-US" sz="2000" dirty="0"/>
              <a:t>following RF components were </a:t>
            </a:r>
            <a:r>
              <a:rPr lang="en-US" sz="2000" dirty="0" smtClean="0"/>
              <a:t>key in this lesson:</a:t>
            </a:r>
          </a:p>
          <a:p>
            <a:endParaRPr lang="en-US" sz="2000" dirty="0"/>
          </a:p>
          <a:p>
            <a:pPr marL="742950" lvl="1" indent="-285750">
              <a:buFont typeface="Arial" pitchFamily="34" charset="0"/>
              <a:buChar char="•"/>
            </a:pPr>
            <a:r>
              <a:rPr lang="en-US" sz="2000" b="1" dirty="0" smtClean="0">
                <a:solidFill>
                  <a:srgbClr val="FF0000"/>
                </a:solidFill>
              </a:rPr>
              <a:t>Transmitter</a:t>
            </a:r>
            <a:endParaRPr lang="en-US" sz="2000" b="1" dirty="0">
              <a:solidFill>
                <a:srgbClr val="FF0000"/>
              </a:solidFill>
            </a:endParaRPr>
          </a:p>
          <a:p>
            <a:pPr marL="742950" lvl="1" indent="-285750">
              <a:buFont typeface="Arial" pitchFamily="34" charset="0"/>
              <a:buChar char="•"/>
            </a:pPr>
            <a:r>
              <a:rPr lang="en-US" sz="2000" b="1" dirty="0" smtClean="0">
                <a:solidFill>
                  <a:srgbClr val="FF0000"/>
                </a:solidFill>
              </a:rPr>
              <a:t>Receiver</a:t>
            </a:r>
            <a:endParaRPr lang="en-US" sz="2000" b="1" dirty="0">
              <a:solidFill>
                <a:srgbClr val="FF0000"/>
              </a:solidFill>
            </a:endParaRPr>
          </a:p>
          <a:p>
            <a:pPr marL="742950" lvl="1" indent="-285750">
              <a:buFont typeface="Arial" pitchFamily="34" charset="0"/>
              <a:buChar char="•"/>
            </a:pPr>
            <a:r>
              <a:rPr lang="en-US" sz="2000" b="1" dirty="0" smtClean="0">
                <a:solidFill>
                  <a:srgbClr val="FF0000"/>
                </a:solidFill>
              </a:rPr>
              <a:t>Antenna</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Isotropic </a:t>
            </a:r>
            <a:r>
              <a:rPr lang="en-US" sz="2000" b="1" dirty="0" smtClean="0">
                <a:solidFill>
                  <a:srgbClr val="FF0000"/>
                </a:solidFill>
              </a:rPr>
              <a:t>radiator</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Intentional radiator (</a:t>
            </a:r>
            <a:r>
              <a:rPr lang="en-US" sz="2000" b="1" dirty="0" smtClean="0">
                <a:solidFill>
                  <a:srgbClr val="FF0000"/>
                </a:solidFill>
              </a:rPr>
              <a:t>IR)</a:t>
            </a:r>
            <a:endParaRPr lang="en-US" sz="2000" b="1" dirty="0">
              <a:solidFill>
                <a:srgbClr val="FF0000"/>
              </a:solidFill>
            </a:endParaRPr>
          </a:p>
          <a:p>
            <a:pPr marL="742950" lvl="1" indent="-285750">
              <a:buFont typeface="Arial" pitchFamily="34" charset="0"/>
              <a:buChar char="•"/>
            </a:pPr>
            <a:r>
              <a:rPr lang="en-US" sz="2000" b="1" dirty="0">
                <a:solidFill>
                  <a:srgbClr val="FF0000"/>
                </a:solidFill>
              </a:rPr>
              <a:t>Equivalent isotropically radiated power (EIRP)</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48</a:t>
            </a:fld>
            <a:endParaRPr lang="en-US"/>
          </a:p>
        </p:txBody>
      </p:sp>
    </p:spTree>
    <p:extLst>
      <p:ext uri="{BB962C8B-B14F-4D97-AF65-F5344CB8AC3E}">
        <p14:creationId xmlns:p14="http://schemas.microsoft.com/office/powerpoint/2010/main" val="30364547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Learn?</a:t>
            </a:r>
            <a:endParaRPr lang="en-US" dirty="0"/>
          </a:p>
        </p:txBody>
      </p:sp>
      <p:sp>
        <p:nvSpPr>
          <p:cNvPr id="4" name="Rectangle 3"/>
          <p:cNvSpPr/>
          <p:nvPr/>
        </p:nvSpPr>
        <p:spPr>
          <a:xfrm>
            <a:off x="304800" y="1447800"/>
            <a:ext cx="8229600" cy="3416320"/>
          </a:xfrm>
          <a:prstGeom prst="rect">
            <a:avLst/>
          </a:prstGeom>
        </p:spPr>
        <p:txBody>
          <a:bodyPr wrap="square">
            <a:spAutoFit/>
          </a:bodyPr>
          <a:lstStyle/>
          <a:p>
            <a:r>
              <a:rPr lang="en-US" dirty="0"/>
              <a:t>In addition to understanding the components and their effects on the transmitted signal, </a:t>
            </a:r>
            <a:r>
              <a:rPr lang="en-US" dirty="0" smtClean="0"/>
              <a:t>you </a:t>
            </a:r>
            <a:r>
              <a:rPr lang="en-US" dirty="0"/>
              <a:t>must know the different units of power and comparison that are used to measure </a:t>
            </a:r>
            <a:r>
              <a:rPr lang="en-US" dirty="0" smtClean="0"/>
              <a:t>the output </a:t>
            </a:r>
            <a:r>
              <a:rPr lang="en-US" dirty="0"/>
              <a:t>and the changes to the RF communications</a:t>
            </a:r>
            <a:r>
              <a:rPr lang="en-US" dirty="0" smtClean="0"/>
              <a:t>:</a:t>
            </a:r>
          </a:p>
          <a:p>
            <a:endParaRPr lang="en-US" dirty="0"/>
          </a:p>
          <a:p>
            <a:pPr lvl="1"/>
            <a:r>
              <a:rPr lang="en-US" dirty="0"/>
              <a:t>Units of </a:t>
            </a:r>
            <a:r>
              <a:rPr lang="en-US" b="1" dirty="0" smtClean="0">
                <a:solidFill>
                  <a:srgbClr val="0070C0"/>
                </a:solidFill>
              </a:rPr>
              <a:t>power</a:t>
            </a:r>
            <a:endParaRPr lang="en-US" b="1" dirty="0">
              <a:solidFill>
                <a:srgbClr val="0070C0"/>
              </a:solidFill>
            </a:endParaRPr>
          </a:p>
          <a:p>
            <a:pPr marL="742950" lvl="1" indent="-285750">
              <a:buFont typeface="Arial" pitchFamily="34" charset="0"/>
              <a:buChar char="•"/>
            </a:pPr>
            <a:r>
              <a:rPr lang="en-US" b="1" dirty="0" smtClean="0">
                <a:solidFill>
                  <a:srgbClr val="FF0000"/>
                </a:solidFill>
              </a:rPr>
              <a:t>Watt</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Milliwatt</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dBm</a:t>
            </a:r>
            <a:endParaRPr lang="en-US" b="1" dirty="0">
              <a:solidFill>
                <a:srgbClr val="FF0000"/>
              </a:solidFill>
            </a:endParaRPr>
          </a:p>
          <a:p>
            <a:pPr lvl="1"/>
            <a:r>
              <a:rPr lang="en-US" dirty="0"/>
              <a:t>Units of </a:t>
            </a:r>
            <a:r>
              <a:rPr lang="en-US" b="1" dirty="0" smtClean="0">
                <a:solidFill>
                  <a:srgbClr val="0070C0"/>
                </a:solidFill>
              </a:rPr>
              <a:t>comparison</a:t>
            </a:r>
            <a:endParaRPr lang="en-US" b="1" dirty="0">
              <a:solidFill>
                <a:srgbClr val="0070C0"/>
              </a:solidFill>
            </a:endParaRPr>
          </a:p>
          <a:p>
            <a:pPr marL="742950" lvl="1" indent="-285750">
              <a:buFont typeface="Arial" pitchFamily="34" charset="0"/>
              <a:buChar char="•"/>
            </a:pPr>
            <a:r>
              <a:rPr lang="en-US" b="1" dirty="0" smtClean="0">
                <a:solidFill>
                  <a:srgbClr val="FF0000"/>
                </a:solidFill>
              </a:rPr>
              <a:t>dB</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dBi</a:t>
            </a:r>
            <a:endParaRPr lang="en-US" b="1" dirty="0">
              <a:solidFill>
                <a:srgbClr val="FF0000"/>
              </a:solidFill>
            </a:endParaRPr>
          </a:p>
          <a:p>
            <a:pPr marL="742950" lvl="1" indent="-285750">
              <a:buFont typeface="Arial" pitchFamily="34" charset="0"/>
              <a:buChar char="•"/>
            </a:pPr>
            <a:r>
              <a:rPr lang="en-US" b="1" dirty="0" err="1" smtClean="0">
                <a:solidFill>
                  <a:srgbClr val="FF0000"/>
                </a:solidFill>
              </a:rPr>
              <a:t>dBd</a:t>
            </a:r>
            <a:endParaRPr lang="en-US" b="1" dirty="0">
              <a:solidFill>
                <a:srgbClr val="FF0000"/>
              </a:solidFill>
            </a:endParaRPr>
          </a:p>
        </p:txBody>
      </p:sp>
      <p:sp>
        <p:nvSpPr>
          <p:cNvPr id="3" name="Date Placeholder 2"/>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49</a:t>
            </a:fld>
            <a:endParaRPr lang="en-US"/>
          </a:p>
        </p:txBody>
      </p:sp>
    </p:spTree>
    <p:extLst>
      <p:ext uri="{BB962C8B-B14F-4D97-AF65-F5344CB8AC3E}">
        <p14:creationId xmlns:p14="http://schemas.microsoft.com/office/powerpoint/2010/main" val="554230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I Learn?</a:t>
            </a:r>
            <a:endParaRPr lang="en-US" dirty="0"/>
          </a:p>
        </p:txBody>
      </p:sp>
      <p:sp>
        <p:nvSpPr>
          <p:cNvPr id="4" name="Rectangle 3"/>
          <p:cNvSpPr/>
          <p:nvPr/>
        </p:nvSpPr>
        <p:spPr>
          <a:xfrm>
            <a:off x="593558" y="1600200"/>
            <a:ext cx="8229600" cy="4247317"/>
          </a:xfrm>
          <a:prstGeom prst="rect">
            <a:avLst/>
          </a:prstGeom>
        </p:spPr>
        <p:txBody>
          <a:bodyPr wrap="square">
            <a:spAutoFit/>
          </a:bodyPr>
          <a:lstStyle/>
          <a:p>
            <a:r>
              <a:rPr lang="en-US" dirty="0" smtClean="0">
                <a:solidFill>
                  <a:prstClr val="black"/>
                </a:solidFill>
              </a:rPr>
              <a:t>After </a:t>
            </a:r>
            <a:r>
              <a:rPr lang="en-US" dirty="0">
                <a:solidFill>
                  <a:prstClr val="black"/>
                </a:solidFill>
              </a:rPr>
              <a:t>you become familiar with the RF components and their effects on RF </a:t>
            </a:r>
            <a:r>
              <a:rPr lang="en-US" dirty="0" smtClean="0">
                <a:solidFill>
                  <a:prstClr val="black"/>
                </a:solidFill>
              </a:rPr>
              <a:t>communica</a:t>
            </a:r>
            <a:r>
              <a:rPr lang="en-US" dirty="0">
                <a:solidFill>
                  <a:prstClr val="black"/>
                </a:solidFill>
              </a:rPr>
              <a:t>t</a:t>
            </a:r>
            <a:r>
              <a:rPr lang="en-US" dirty="0" smtClean="0">
                <a:solidFill>
                  <a:prstClr val="black"/>
                </a:solidFill>
              </a:rPr>
              <a:t>ions</a:t>
            </a:r>
            <a:r>
              <a:rPr lang="en-US" dirty="0">
                <a:solidFill>
                  <a:prstClr val="black"/>
                </a:solidFill>
              </a:rPr>
              <a:t>, and you know the different units of power and comparison, you need to understand </a:t>
            </a:r>
            <a:r>
              <a:rPr lang="en-US" dirty="0" smtClean="0">
                <a:solidFill>
                  <a:prstClr val="black"/>
                </a:solidFill>
              </a:rPr>
              <a:t>how </a:t>
            </a:r>
            <a:r>
              <a:rPr lang="en-US" dirty="0">
                <a:solidFill>
                  <a:prstClr val="black"/>
                </a:solidFill>
              </a:rPr>
              <a:t>to perform the actual calculations and determine whether your RF communication </a:t>
            </a:r>
            <a:r>
              <a:rPr lang="en-US" dirty="0" smtClean="0">
                <a:solidFill>
                  <a:prstClr val="black"/>
                </a:solidFill>
              </a:rPr>
              <a:t>will </a:t>
            </a:r>
            <a:r>
              <a:rPr lang="en-US" dirty="0">
                <a:solidFill>
                  <a:prstClr val="black"/>
                </a:solidFill>
              </a:rPr>
              <a:t>be successful. </a:t>
            </a:r>
            <a:endParaRPr lang="en-US" dirty="0" smtClean="0">
              <a:solidFill>
                <a:prstClr val="black"/>
              </a:solidFill>
            </a:endParaRPr>
          </a:p>
          <a:p>
            <a:endParaRPr lang="en-US" dirty="0">
              <a:solidFill>
                <a:prstClr val="black"/>
              </a:solidFill>
            </a:endParaRPr>
          </a:p>
          <a:p>
            <a:r>
              <a:rPr lang="en-US" dirty="0" smtClean="0">
                <a:solidFill>
                  <a:prstClr val="black"/>
                </a:solidFill>
              </a:rPr>
              <a:t>It </a:t>
            </a:r>
            <a:r>
              <a:rPr lang="en-US" dirty="0">
                <a:solidFill>
                  <a:prstClr val="black"/>
                </a:solidFill>
              </a:rPr>
              <a:t>is important to know how to perform the calculations and some of the </a:t>
            </a:r>
            <a:r>
              <a:rPr lang="en-US" dirty="0" smtClean="0">
                <a:solidFill>
                  <a:prstClr val="black"/>
                </a:solidFill>
              </a:rPr>
              <a:t>terms </a:t>
            </a:r>
            <a:r>
              <a:rPr lang="en-US" dirty="0">
                <a:solidFill>
                  <a:prstClr val="black"/>
                </a:solidFill>
              </a:rPr>
              <a:t>and concepts involved with making sure that the RF link will work properly. </a:t>
            </a:r>
            <a:endParaRPr lang="en-US" dirty="0" smtClean="0">
              <a:solidFill>
                <a:prstClr val="black"/>
              </a:solidFill>
            </a:endParaRPr>
          </a:p>
          <a:p>
            <a:endParaRPr lang="en-US" dirty="0">
              <a:solidFill>
                <a:prstClr val="black"/>
              </a:solidFill>
            </a:endParaRPr>
          </a:p>
          <a:p>
            <a:r>
              <a:rPr lang="en-US" dirty="0" smtClean="0">
                <a:solidFill>
                  <a:prstClr val="black"/>
                </a:solidFill>
              </a:rPr>
              <a:t>These concepts </a:t>
            </a:r>
            <a:r>
              <a:rPr lang="en-US" dirty="0">
                <a:solidFill>
                  <a:prstClr val="black"/>
                </a:solidFill>
              </a:rPr>
              <a:t>and terms are as follows</a:t>
            </a:r>
            <a:r>
              <a:rPr lang="en-US" dirty="0" smtClean="0">
                <a:solidFill>
                  <a:prstClr val="black"/>
                </a:solidFill>
              </a:rPr>
              <a:t>:</a:t>
            </a:r>
          </a:p>
          <a:p>
            <a:endParaRPr lang="en-US" dirty="0">
              <a:solidFill>
                <a:prstClr val="black"/>
              </a:solidFill>
            </a:endParaRPr>
          </a:p>
          <a:p>
            <a:pPr marL="742950" lvl="1" indent="-285750">
              <a:buFont typeface="Arial" pitchFamily="34" charset="0"/>
              <a:buChar char="•"/>
            </a:pPr>
            <a:r>
              <a:rPr lang="en-US" b="1" dirty="0">
                <a:solidFill>
                  <a:srgbClr val="FF0000"/>
                </a:solidFill>
              </a:rPr>
              <a:t>Rule of 10s and </a:t>
            </a:r>
            <a:r>
              <a:rPr lang="en-US" b="1" dirty="0" smtClean="0">
                <a:solidFill>
                  <a:srgbClr val="FF0000"/>
                </a:solidFill>
              </a:rPr>
              <a:t>3s</a:t>
            </a:r>
            <a:endParaRPr lang="en-US" b="1" dirty="0">
              <a:solidFill>
                <a:srgbClr val="FF0000"/>
              </a:solidFill>
            </a:endParaRPr>
          </a:p>
          <a:p>
            <a:pPr marL="742950" lvl="1" indent="-285750">
              <a:buFont typeface="Arial" pitchFamily="34" charset="0"/>
              <a:buChar char="•"/>
            </a:pPr>
            <a:r>
              <a:rPr lang="en-US" b="1" dirty="0">
                <a:solidFill>
                  <a:srgbClr val="FF0000"/>
                </a:solidFill>
              </a:rPr>
              <a:t>Receive </a:t>
            </a:r>
            <a:r>
              <a:rPr lang="en-US" b="1" dirty="0" smtClean="0">
                <a:solidFill>
                  <a:srgbClr val="FF0000"/>
                </a:solidFill>
              </a:rPr>
              <a:t>sensitivity</a:t>
            </a:r>
            <a:endParaRPr lang="en-US" b="1" dirty="0">
              <a:solidFill>
                <a:srgbClr val="FF0000"/>
              </a:solidFill>
            </a:endParaRPr>
          </a:p>
          <a:p>
            <a:pPr marL="742950" lvl="1" indent="-285750">
              <a:buFont typeface="Arial" pitchFamily="34" charset="0"/>
              <a:buChar char="•"/>
            </a:pPr>
            <a:r>
              <a:rPr lang="en-US" b="1" dirty="0">
                <a:solidFill>
                  <a:srgbClr val="FF0000"/>
                </a:solidFill>
              </a:rPr>
              <a:t>Received signal strength indicator (</a:t>
            </a:r>
            <a:r>
              <a:rPr lang="en-US" b="1" dirty="0" smtClean="0">
                <a:solidFill>
                  <a:srgbClr val="FF0000"/>
                </a:solidFill>
              </a:rPr>
              <a:t>RSSI)</a:t>
            </a:r>
            <a:endParaRPr lang="en-US" b="1" dirty="0">
              <a:solidFill>
                <a:srgbClr val="FF0000"/>
              </a:solidFill>
            </a:endParaRPr>
          </a:p>
          <a:p>
            <a:pPr marL="742950" lvl="1" indent="-285750">
              <a:buFont typeface="Arial" pitchFamily="34" charset="0"/>
              <a:buChar char="•"/>
            </a:pPr>
            <a:r>
              <a:rPr lang="en-US" b="1" dirty="0">
                <a:solidFill>
                  <a:srgbClr val="FF0000"/>
                </a:solidFill>
              </a:rPr>
              <a:t>Link </a:t>
            </a:r>
            <a:r>
              <a:rPr lang="en-US" b="1" dirty="0" smtClean="0">
                <a:solidFill>
                  <a:srgbClr val="FF0000"/>
                </a:solidFill>
              </a:rPr>
              <a:t>budget</a:t>
            </a:r>
            <a:endParaRPr lang="en-US" b="1" dirty="0">
              <a:solidFill>
                <a:srgbClr val="FF0000"/>
              </a:solidFill>
            </a:endParaRPr>
          </a:p>
          <a:p>
            <a:pPr marL="742950" lvl="1" indent="-285750">
              <a:buFont typeface="Arial" pitchFamily="34" charset="0"/>
              <a:buChar char="•"/>
            </a:pPr>
            <a:r>
              <a:rPr lang="en-US" b="1" dirty="0">
                <a:solidFill>
                  <a:srgbClr val="FF0000"/>
                </a:solidFill>
              </a:rPr>
              <a:t>System operating margin (SOM)/fade margin</a:t>
            </a:r>
          </a:p>
        </p:txBody>
      </p:sp>
      <p:sp>
        <p:nvSpPr>
          <p:cNvPr id="3" name="Date Placeholder 2"/>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5</a:t>
            </a:fld>
            <a:endParaRPr lang="en-US"/>
          </a:p>
        </p:txBody>
      </p:sp>
    </p:spTree>
    <p:extLst>
      <p:ext uri="{BB962C8B-B14F-4D97-AF65-F5344CB8AC3E}">
        <p14:creationId xmlns:p14="http://schemas.microsoft.com/office/powerpoint/2010/main" val="4121985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anim calcmode="lin" valueType="num">
                                      <p:cBhvr additive="base">
                                        <p:cTn id="23"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
                                            <p:txEl>
                                              <p:pRg st="7" end="7"/>
                                            </p:txEl>
                                          </p:spTgt>
                                        </p:tgtEl>
                                        <p:attrNameLst>
                                          <p:attrName>ppt_y</p:attrName>
                                        </p:attrNameLst>
                                      </p:cBhvr>
                                      <p:tavLst>
                                        <p:tav tm="0">
                                          <p:val>
                                            <p:strVal val="0-#ppt_h/2"/>
                                          </p:val>
                                        </p:tav>
                                        <p:tav tm="100000">
                                          <p:val>
                                            <p:strVal val="#ppt_y"/>
                                          </p:val>
                                        </p:tav>
                                      </p:tavLst>
                                    </p:anim>
                                  </p:childTnLst>
                                </p:cTn>
                              </p:par>
                              <p:par>
                                <p:cTn id="25" presetID="2" presetClass="entr" presetSubtype="3"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 calcmode="lin" valueType="num">
                                      <p:cBhvr additive="base">
                                        <p:cTn id="27"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4">
                                            <p:txEl>
                                              <p:pRg st="8" end="8"/>
                                            </p:txEl>
                                          </p:spTgt>
                                        </p:tgtEl>
                                        <p:attrNameLst>
                                          <p:attrName>ppt_y</p:attrName>
                                        </p:attrNameLst>
                                      </p:cBhvr>
                                      <p:tavLst>
                                        <p:tav tm="0">
                                          <p:val>
                                            <p:strVal val="0-#ppt_h/2"/>
                                          </p:val>
                                        </p:tav>
                                        <p:tav tm="100000">
                                          <p:val>
                                            <p:strVal val="#ppt_y"/>
                                          </p:val>
                                        </p:tav>
                                      </p:tavLst>
                                    </p:anim>
                                  </p:childTnLst>
                                </p:cTn>
                              </p:par>
                              <p:par>
                                <p:cTn id="29" presetID="2" presetClass="entr" presetSubtype="3"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 calcmode="lin" valueType="num">
                                      <p:cBhvr additive="base">
                                        <p:cTn id="3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9" end="9"/>
                                            </p:txEl>
                                          </p:spTgt>
                                        </p:tgtEl>
                                        <p:attrNameLst>
                                          <p:attrName>ppt_y</p:attrName>
                                        </p:attrNameLst>
                                      </p:cBhvr>
                                      <p:tavLst>
                                        <p:tav tm="0">
                                          <p:val>
                                            <p:strVal val="0-#ppt_h/2"/>
                                          </p:val>
                                        </p:tav>
                                        <p:tav tm="100000">
                                          <p:val>
                                            <p:strVal val="#ppt_y"/>
                                          </p:val>
                                        </p:tav>
                                      </p:tavLst>
                                    </p:anim>
                                  </p:childTnLst>
                                </p:cTn>
                              </p:par>
                              <p:par>
                                <p:cTn id="33" presetID="2" presetClass="entr" presetSubtype="3" fill="hold" nodeType="with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anim calcmode="lin" valueType="num">
                                      <p:cBhvr additive="base">
                                        <p:cTn id="35"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Learn?</a:t>
            </a:r>
            <a:endParaRPr lang="en-US" dirty="0"/>
          </a:p>
        </p:txBody>
      </p:sp>
      <p:sp>
        <p:nvSpPr>
          <p:cNvPr id="4" name="Rectangle 3"/>
          <p:cNvSpPr/>
          <p:nvPr/>
        </p:nvSpPr>
        <p:spPr>
          <a:xfrm>
            <a:off x="593558" y="1600200"/>
            <a:ext cx="8229600" cy="4247317"/>
          </a:xfrm>
          <a:prstGeom prst="rect">
            <a:avLst/>
          </a:prstGeom>
        </p:spPr>
        <p:txBody>
          <a:bodyPr wrap="square">
            <a:spAutoFit/>
          </a:bodyPr>
          <a:lstStyle/>
          <a:p>
            <a:r>
              <a:rPr lang="en-US" dirty="0" smtClean="0"/>
              <a:t>After </a:t>
            </a:r>
            <a:r>
              <a:rPr lang="en-US" dirty="0"/>
              <a:t>you become familiar with the RF components and their effects on RF </a:t>
            </a:r>
            <a:r>
              <a:rPr lang="en-US" dirty="0" smtClean="0"/>
              <a:t>communica</a:t>
            </a:r>
            <a:r>
              <a:rPr lang="en-US" dirty="0"/>
              <a:t>t</a:t>
            </a:r>
            <a:r>
              <a:rPr lang="en-US" dirty="0" smtClean="0"/>
              <a:t>ions</a:t>
            </a:r>
            <a:r>
              <a:rPr lang="en-US" dirty="0"/>
              <a:t>, and you know the different units of power and comparison, you need to understand </a:t>
            </a:r>
            <a:r>
              <a:rPr lang="en-US" dirty="0" smtClean="0"/>
              <a:t>how </a:t>
            </a:r>
            <a:r>
              <a:rPr lang="en-US" dirty="0"/>
              <a:t>to perform the actual calculations and determine whether your RF communication </a:t>
            </a:r>
            <a:r>
              <a:rPr lang="en-US" dirty="0" smtClean="0"/>
              <a:t>will </a:t>
            </a:r>
            <a:r>
              <a:rPr lang="en-US" dirty="0"/>
              <a:t>be successful. </a:t>
            </a:r>
            <a:endParaRPr lang="en-US" dirty="0" smtClean="0"/>
          </a:p>
          <a:p>
            <a:endParaRPr lang="en-US" dirty="0"/>
          </a:p>
          <a:p>
            <a:r>
              <a:rPr lang="en-US" dirty="0" smtClean="0"/>
              <a:t>It </a:t>
            </a:r>
            <a:r>
              <a:rPr lang="en-US" dirty="0"/>
              <a:t>is important to know how to perform the calculations and some of the </a:t>
            </a:r>
            <a:r>
              <a:rPr lang="en-US" dirty="0" smtClean="0"/>
              <a:t>terms </a:t>
            </a:r>
            <a:r>
              <a:rPr lang="en-US" dirty="0"/>
              <a:t>and concepts involved with making sure that the RF link will work properly. </a:t>
            </a:r>
            <a:endParaRPr lang="en-US" dirty="0" smtClean="0"/>
          </a:p>
          <a:p>
            <a:endParaRPr lang="en-US" dirty="0"/>
          </a:p>
          <a:p>
            <a:r>
              <a:rPr lang="en-US" dirty="0" smtClean="0"/>
              <a:t>These concepts </a:t>
            </a:r>
            <a:r>
              <a:rPr lang="en-US" dirty="0"/>
              <a:t>and terms are as follows</a:t>
            </a:r>
            <a:r>
              <a:rPr lang="en-US" dirty="0" smtClean="0"/>
              <a:t>:</a:t>
            </a:r>
          </a:p>
          <a:p>
            <a:endParaRPr lang="en-US" dirty="0"/>
          </a:p>
          <a:p>
            <a:pPr marL="742950" lvl="1" indent="-285750">
              <a:buFont typeface="Arial" pitchFamily="34" charset="0"/>
              <a:buChar char="•"/>
            </a:pPr>
            <a:r>
              <a:rPr lang="en-US" b="1" dirty="0">
                <a:solidFill>
                  <a:srgbClr val="FF0000"/>
                </a:solidFill>
              </a:rPr>
              <a:t>Rule of 10s and </a:t>
            </a:r>
            <a:r>
              <a:rPr lang="en-US" b="1" dirty="0" smtClean="0">
                <a:solidFill>
                  <a:srgbClr val="FF0000"/>
                </a:solidFill>
              </a:rPr>
              <a:t>3s</a:t>
            </a:r>
            <a:endParaRPr lang="en-US" b="1" dirty="0">
              <a:solidFill>
                <a:srgbClr val="FF0000"/>
              </a:solidFill>
            </a:endParaRPr>
          </a:p>
          <a:p>
            <a:pPr marL="742950" lvl="1" indent="-285750">
              <a:buFont typeface="Arial" pitchFamily="34" charset="0"/>
              <a:buChar char="•"/>
            </a:pPr>
            <a:r>
              <a:rPr lang="en-US" b="1" dirty="0">
                <a:solidFill>
                  <a:srgbClr val="FF0000"/>
                </a:solidFill>
              </a:rPr>
              <a:t>Receive </a:t>
            </a:r>
            <a:r>
              <a:rPr lang="en-US" b="1" dirty="0" smtClean="0">
                <a:solidFill>
                  <a:srgbClr val="FF0000"/>
                </a:solidFill>
              </a:rPr>
              <a:t>sensitivity</a:t>
            </a:r>
            <a:endParaRPr lang="en-US" b="1" dirty="0">
              <a:solidFill>
                <a:srgbClr val="FF0000"/>
              </a:solidFill>
            </a:endParaRPr>
          </a:p>
          <a:p>
            <a:pPr marL="742950" lvl="1" indent="-285750">
              <a:buFont typeface="Arial" pitchFamily="34" charset="0"/>
              <a:buChar char="•"/>
            </a:pPr>
            <a:r>
              <a:rPr lang="en-US" b="1" dirty="0">
                <a:solidFill>
                  <a:srgbClr val="FF0000"/>
                </a:solidFill>
              </a:rPr>
              <a:t>Received signal strength indicator (</a:t>
            </a:r>
            <a:r>
              <a:rPr lang="en-US" b="1" dirty="0" smtClean="0">
                <a:solidFill>
                  <a:srgbClr val="FF0000"/>
                </a:solidFill>
              </a:rPr>
              <a:t>RSSI)</a:t>
            </a:r>
            <a:endParaRPr lang="en-US" b="1" dirty="0">
              <a:solidFill>
                <a:srgbClr val="FF0000"/>
              </a:solidFill>
            </a:endParaRPr>
          </a:p>
          <a:p>
            <a:pPr marL="742950" lvl="1" indent="-285750">
              <a:buFont typeface="Arial" pitchFamily="34" charset="0"/>
              <a:buChar char="•"/>
            </a:pPr>
            <a:r>
              <a:rPr lang="en-US" b="1" dirty="0">
                <a:solidFill>
                  <a:srgbClr val="FF0000"/>
                </a:solidFill>
              </a:rPr>
              <a:t>Link </a:t>
            </a:r>
            <a:r>
              <a:rPr lang="en-US" b="1" dirty="0" smtClean="0">
                <a:solidFill>
                  <a:srgbClr val="FF0000"/>
                </a:solidFill>
              </a:rPr>
              <a:t>budget</a:t>
            </a:r>
            <a:endParaRPr lang="en-US" b="1" dirty="0">
              <a:solidFill>
                <a:srgbClr val="FF0000"/>
              </a:solidFill>
            </a:endParaRPr>
          </a:p>
          <a:p>
            <a:pPr marL="742950" lvl="1" indent="-285750">
              <a:buFont typeface="Arial" pitchFamily="34" charset="0"/>
              <a:buChar char="•"/>
            </a:pPr>
            <a:r>
              <a:rPr lang="en-US" b="1" dirty="0">
                <a:solidFill>
                  <a:srgbClr val="FF0000"/>
                </a:solidFill>
              </a:rPr>
              <a:t>System operating margin (SOM)/fade margin</a:t>
            </a:r>
          </a:p>
        </p:txBody>
      </p:sp>
      <p:sp>
        <p:nvSpPr>
          <p:cNvPr id="3" name="Date Placeholder 2"/>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50</a:t>
            </a:fld>
            <a:endParaRPr lang="en-US"/>
          </a:p>
        </p:txBody>
      </p:sp>
    </p:spTree>
    <p:extLst>
      <p:ext uri="{BB962C8B-B14F-4D97-AF65-F5344CB8AC3E}">
        <p14:creationId xmlns:p14="http://schemas.microsoft.com/office/powerpoint/2010/main" val="8456360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END</a:t>
            </a:r>
            <a:endParaRPr lang="en-US" dirty="0"/>
          </a:p>
        </p:txBody>
      </p:sp>
      <p:sp>
        <p:nvSpPr>
          <p:cNvPr id="3" name="Subtitle 2"/>
          <p:cNvSpPr>
            <a:spLocks noGrp="1"/>
          </p:cNvSpPr>
          <p:nvPr>
            <p:ph type="subTitle" idx="1"/>
          </p:nvPr>
        </p:nvSpPr>
        <p:spPr/>
        <p:txBody>
          <a:bodyPr>
            <a:normAutofit fontScale="70000" lnSpcReduction="20000"/>
          </a:bodyPr>
          <a:lstStyle/>
          <a:p>
            <a:r>
              <a:rPr lang="en-US" dirty="0" err="1"/>
              <a:t>Ch</a:t>
            </a:r>
            <a:r>
              <a:rPr lang="en-US" dirty="0"/>
              <a:t> 03 - Radio Frequency Components, Measurements, &amp; </a:t>
            </a:r>
            <a:r>
              <a:rPr lang="en-US" dirty="0" smtClean="0"/>
              <a:t>Mathematics</a:t>
            </a:r>
          </a:p>
          <a:p>
            <a:r>
              <a:rPr lang="en-US" dirty="0" smtClean="0">
                <a:solidFill>
                  <a:srgbClr val="FF0000"/>
                </a:solidFill>
              </a:rPr>
              <a:t>Next</a:t>
            </a:r>
          </a:p>
          <a:p>
            <a:r>
              <a:rPr lang="en-US" dirty="0" err="1"/>
              <a:t>Ch</a:t>
            </a:r>
            <a:r>
              <a:rPr lang="en-US" dirty="0"/>
              <a:t> 04 - Radio Frequency Signal and Antenna Concepts</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51</a:t>
            </a:fld>
            <a:endParaRPr lang="en-US"/>
          </a:p>
        </p:txBody>
      </p:sp>
    </p:spTree>
    <p:extLst>
      <p:ext uri="{BB962C8B-B14F-4D97-AF65-F5344CB8AC3E}">
        <p14:creationId xmlns:p14="http://schemas.microsoft.com/office/powerpoint/2010/main" val="2663724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p:txBody>
          <a:bodyPr numCol="2">
            <a:normAutofit fontScale="55000" lnSpcReduction="20000"/>
          </a:bodyPr>
          <a:lstStyle/>
          <a:p>
            <a:r>
              <a:rPr lang="en-US" dirty="0"/>
              <a:t>6 dB rule	</a:t>
            </a:r>
          </a:p>
          <a:p>
            <a:r>
              <a:rPr lang="en-US" dirty="0"/>
              <a:t>antenna	</a:t>
            </a:r>
          </a:p>
          <a:p>
            <a:r>
              <a:rPr lang="en-US" dirty="0" err="1"/>
              <a:t>bel</a:t>
            </a:r>
            <a:r>
              <a:rPr lang="en-US" dirty="0"/>
              <a:t>	</a:t>
            </a:r>
          </a:p>
          <a:p>
            <a:r>
              <a:rPr lang="en-US" dirty="0" err="1"/>
              <a:t>dBm</a:t>
            </a:r>
            <a:r>
              <a:rPr lang="en-US" dirty="0"/>
              <a:t>	</a:t>
            </a:r>
          </a:p>
          <a:p>
            <a:r>
              <a:rPr lang="en-US" dirty="0"/>
              <a:t>decibel (dB)	</a:t>
            </a:r>
          </a:p>
          <a:p>
            <a:r>
              <a:rPr lang="en-US" dirty="0"/>
              <a:t>decibels dipole (</a:t>
            </a:r>
            <a:r>
              <a:rPr lang="en-US" dirty="0" err="1"/>
              <a:t>dBd</a:t>
            </a:r>
            <a:r>
              <a:rPr lang="en-US" dirty="0"/>
              <a:t>)	</a:t>
            </a:r>
          </a:p>
          <a:p>
            <a:r>
              <a:rPr lang="en-US" dirty="0"/>
              <a:t>decibels isotropic (</a:t>
            </a:r>
            <a:r>
              <a:rPr lang="en-US" dirty="0" err="1"/>
              <a:t>dBi</a:t>
            </a:r>
            <a:r>
              <a:rPr lang="en-US" dirty="0"/>
              <a:t>)	</a:t>
            </a:r>
          </a:p>
          <a:p>
            <a:r>
              <a:rPr lang="en-US" dirty="0"/>
              <a:t>dynamic rate switching(DRS)	</a:t>
            </a:r>
          </a:p>
          <a:p>
            <a:r>
              <a:rPr lang="en-US" dirty="0"/>
              <a:t>equivalent isotropically radiated power (EIRP)	</a:t>
            </a:r>
          </a:p>
          <a:p>
            <a:r>
              <a:rPr lang="en-US" dirty="0"/>
              <a:t>fade margin	</a:t>
            </a:r>
          </a:p>
          <a:p>
            <a:r>
              <a:rPr lang="en-US" dirty="0"/>
              <a:t>insertion loss	</a:t>
            </a:r>
          </a:p>
          <a:p>
            <a:r>
              <a:rPr lang="en-US" dirty="0"/>
              <a:t>intentional radiator (IR)	</a:t>
            </a:r>
          </a:p>
          <a:p>
            <a:r>
              <a:rPr lang="en-US" dirty="0"/>
              <a:t>inverse square law	</a:t>
            </a:r>
          </a:p>
          <a:p>
            <a:r>
              <a:rPr lang="en-US" dirty="0"/>
              <a:t>isotropic radiator	</a:t>
            </a:r>
          </a:p>
          <a:p>
            <a:r>
              <a:rPr lang="en-US" dirty="0"/>
              <a:t>link budget</a:t>
            </a:r>
          </a:p>
          <a:p>
            <a:r>
              <a:rPr lang="en-US" dirty="0" err="1"/>
              <a:t>milliwatt</a:t>
            </a:r>
            <a:r>
              <a:rPr lang="en-US" dirty="0"/>
              <a:t> (</a:t>
            </a:r>
            <a:r>
              <a:rPr lang="en-US" dirty="0" err="1"/>
              <a:t>mW</a:t>
            </a:r>
            <a:r>
              <a:rPr lang="en-US" dirty="0"/>
              <a:t>)</a:t>
            </a:r>
          </a:p>
          <a:p>
            <a:r>
              <a:rPr lang="en-US" dirty="0"/>
              <a:t>point source</a:t>
            </a:r>
          </a:p>
          <a:p>
            <a:r>
              <a:rPr lang="en-US" dirty="0"/>
              <a:t>receive sensitivity</a:t>
            </a:r>
          </a:p>
          <a:p>
            <a:r>
              <a:rPr lang="en-US" dirty="0"/>
              <a:t>received signal strength indicator (RSSI)</a:t>
            </a:r>
          </a:p>
          <a:p>
            <a:r>
              <a:rPr lang="en-US" dirty="0"/>
              <a:t>receiver</a:t>
            </a:r>
          </a:p>
          <a:p>
            <a:r>
              <a:rPr lang="en-US" dirty="0"/>
              <a:t>roaming</a:t>
            </a:r>
          </a:p>
          <a:p>
            <a:r>
              <a:rPr lang="en-US" dirty="0"/>
              <a:t>rule of 10s and </a:t>
            </a:r>
            <a:r>
              <a:rPr lang="en-US" dirty="0" smtClean="0"/>
              <a:t>3s</a:t>
            </a:r>
          </a:p>
          <a:p>
            <a:r>
              <a:rPr lang="en-US" dirty="0" smtClean="0"/>
              <a:t>signal </a:t>
            </a:r>
            <a:r>
              <a:rPr lang="en-US" dirty="0"/>
              <a:t>quality (SQ) </a:t>
            </a:r>
          </a:p>
          <a:p>
            <a:r>
              <a:rPr lang="en-US" dirty="0"/>
              <a:t>signal-to-noise ratio (SNR)</a:t>
            </a:r>
          </a:p>
          <a:p>
            <a:r>
              <a:rPr lang="en-US" dirty="0"/>
              <a:t>system operating margin (SOM)</a:t>
            </a:r>
          </a:p>
          <a:p>
            <a:r>
              <a:rPr lang="en-US" dirty="0"/>
              <a:t>transceiver</a:t>
            </a:r>
          </a:p>
          <a:p>
            <a:r>
              <a:rPr lang="en-US" dirty="0"/>
              <a:t>transmitter</a:t>
            </a:r>
          </a:p>
          <a:p>
            <a:r>
              <a:rPr lang="en-US" dirty="0"/>
              <a:t>watt (W)</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6</a:t>
            </a:fld>
            <a:endParaRPr lang="en-US"/>
          </a:p>
        </p:txBody>
      </p:sp>
    </p:spTree>
    <p:extLst>
      <p:ext uri="{BB962C8B-B14F-4D97-AF65-F5344CB8AC3E}">
        <p14:creationId xmlns:p14="http://schemas.microsoft.com/office/powerpoint/2010/main" val="302404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3"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3"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3"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3"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3"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3"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3"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0-#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3"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3" fill="hold" grpId="0" nodeType="clickEffect">
                                  <p:stCondLst>
                                    <p:cond delay="0"/>
                                  </p:stCondLst>
                                  <p:childTnLst>
                                    <p:set>
                                      <p:cBhvr>
                                        <p:cTn id="102" dur="1" fill="hold">
                                          <p:stCondLst>
                                            <p:cond delay="0"/>
                                          </p:stCondLst>
                                        </p:cTn>
                                        <p:tgtEl>
                                          <p:spTgt spid="3">
                                            <p:txEl>
                                              <p:pRg st="16" end="16"/>
                                            </p:txEl>
                                          </p:spTgt>
                                        </p:tgtEl>
                                        <p:attrNameLst>
                                          <p:attrName>style.visibility</p:attrName>
                                        </p:attrNameLst>
                                      </p:cBhvr>
                                      <p:to>
                                        <p:strVal val="visible"/>
                                      </p:to>
                                    </p:set>
                                    <p:anim calcmode="lin" valueType="num">
                                      <p:cBhvr additive="base">
                                        <p:cTn id="103"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104" dur="500" fill="hold"/>
                                        <p:tgtEl>
                                          <p:spTgt spid="3">
                                            <p:txEl>
                                              <p:pRg st="16" end="16"/>
                                            </p:txEl>
                                          </p:spTgt>
                                        </p:tgtEl>
                                        <p:attrNameLst>
                                          <p:attrName>ppt_y</p:attrName>
                                        </p:attrNameLst>
                                      </p:cBhvr>
                                      <p:tavLst>
                                        <p:tav tm="0">
                                          <p:val>
                                            <p:strVal val="0-#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3" fill="hold" grpId="0" nodeType="click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anim calcmode="lin" valueType="num">
                                      <p:cBhvr additive="base">
                                        <p:cTn id="109" dur="500" fill="hold"/>
                                        <p:tgtEl>
                                          <p:spTgt spid="3">
                                            <p:txEl>
                                              <p:pRg st="17" end="17"/>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3">
                                            <p:txEl>
                                              <p:pRg st="17" end="17"/>
                                            </p:txEl>
                                          </p:spTgt>
                                        </p:tgtEl>
                                        <p:attrNameLst>
                                          <p:attrName>ppt_y</p:attrName>
                                        </p:attrNameLst>
                                      </p:cBhvr>
                                      <p:tavLst>
                                        <p:tav tm="0">
                                          <p:val>
                                            <p:strVal val="0-#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3" fill="hold" grpId="0" nodeType="clickEffect">
                                  <p:stCondLst>
                                    <p:cond delay="0"/>
                                  </p:stCondLst>
                                  <p:childTnLst>
                                    <p:set>
                                      <p:cBhvr>
                                        <p:cTn id="114" dur="1" fill="hold">
                                          <p:stCondLst>
                                            <p:cond delay="0"/>
                                          </p:stCondLst>
                                        </p:cTn>
                                        <p:tgtEl>
                                          <p:spTgt spid="3">
                                            <p:txEl>
                                              <p:pRg st="18" end="18"/>
                                            </p:txEl>
                                          </p:spTgt>
                                        </p:tgtEl>
                                        <p:attrNameLst>
                                          <p:attrName>style.visibility</p:attrName>
                                        </p:attrNameLst>
                                      </p:cBhvr>
                                      <p:to>
                                        <p:strVal val="visible"/>
                                      </p:to>
                                    </p:set>
                                    <p:anim calcmode="lin" valueType="num">
                                      <p:cBhvr additive="base">
                                        <p:cTn id="115" dur="500" fill="hold"/>
                                        <p:tgtEl>
                                          <p:spTgt spid="3">
                                            <p:txEl>
                                              <p:pRg st="18" end="18"/>
                                            </p:txEl>
                                          </p:spTgt>
                                        </p:tgtEl>
                                        <p:attrNameLst>
                                          <p:attrName>ppt_x</p:attrName>
                                        </p:attrNameLst>
                                      </p:cBhvr>
                                      <p:tavLst>
                                        <p:tav tm="0">
                                          <p:val>
                                            <p:strVal val="1+#ppt_w/2"/>
                                          </p:val>
                                        </p:tav>
                                        <p:tav tm="100000">
                                          <p:val>
                                            <p:strVal val="#ppt_x"/>
                                          </p:val>
                                        </p:tav>
                                      </p:tavLst>
                                    </p:anim>
                                    <p:anim calcmode="lin" valueType="num">
                                      <p:cBhvr additive="base">
                                        <p:cTn id="116" dur="500" fill="hold"/>
                                        <p:tgtEl>
                                          <p:spTgt spid="3">
                                            <p:txEl>
                                              <p:pRg st="18" end="18"/>
                                            </p:txEl>
                                          </p:spTgt>
                                        </p:tgtEl>
                                        <p:attrNameLst>
                                          <p:attrName>ppt_y</p:attrName>
                                        </p:attrNameLst>
                                      </p:cBhvr>
                                      <p:tavLst>
                                        <p:tav tm="0">
                                          <p:val>
                                            <p:strVal val="0-#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3" fill="hold" grpId="0" nodeType="clickEffect">
                                  <p:stCondLst>
                                    <p:cond delay="0"/>
                                  </p:stCondLst>
                                  <p:childTnLst>
                                    <p:set>
                                      <p:cBhvr>
                                        <p:cTn id="120" dur="1" fill="hold">
                                          <p:stCondLst>
                                            <p:cond delay="0"/>
                                          </p:stCondLst>
                                        </p:cTn>
                                        <p:tgtEl>
                                          <p:spTgt spid="3">
                                            <p:txEl>
                                              <p:pRg st="19" end="19"/>
                                            </p:txEl>
                                          </p:spTgt>
                                        </p:tgtEl>
                                        <p:attrNameLst>
                                          <p:attrName>style.visibility</p:attrName>
                                        </p:attrNameLst>
                                      </p:cBhvr>
                                      <p:to>
                                        <p:strVal val="visible"/>
                                      </p:to>
                                    </p:set>
                                    <p:anim calcmode="lin" valueType="num">
                                      <p:cBhvr additive="base">
                                        <p:cTn id="121" dur="500" fill="hold"/>
                                        <p:tgtEl>
                                          <p:spTgt spid="3">
                                            <p:txEl>
                                              <p:pRg st="19" end="19"/>
                                            </p:txEl>
                                          </p:spTgt>
                                        </p:tgtEl>
                                        <p:attrNameLst>
                                          <p:attrName>ppt_x</p:attrName>
                                        </p:attrNameLst>
                                      </p:cBhvr>
                                      <p:tavLst>
                                        <p:tav tm="0">
                                          <p:val>
                                            <p:strVal val="1+#ppt_w/2"/>
                                          </p:val>
                                        </p:tav>
                                        <p:tav tm="100000">
                                          <p:val>
                                            <p:strVal val="#ppt_x"/>
                                          </p:val>
                                        </p:tav>
                                      </p:tavLst>
                                    </p:anim>
                                    <p:anim calcmode="lin" valueType="num">
                                      <p:cBhvr additive="base">
                                        <p:cTn id="122" dur="500" fill="hold"/>
                                        <p:tgtEl>
                                          <p:spTgt spid="3">
                                            <p:txEl>
                                              <p:pRg st="19" end="19"/>
                                            </p:txEl>
                                          </p:spTgt>
                                        </p:tgtEl>
                                        <p:attrNameLst>
                                          <p:attrName>ppt_y</p:attrName>
                                        </p:attrNameLst>
                                      </p:cBhvr>
                                      <p:tavLst>
                                        <p:tav tm="0">
                                          <p:val>
                                            <p:strVal val="0-#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3" fill="hold" grpId="0" nodeType="clickEffect">
                                  <p:stCondLst>
                                    <p:cond delay="0"/>
                                  </p:stCondLst>
                                  <p:childTnLst>
                                    <p:set>
                                      <p:cBhvr>
                                        <p:cTn id="126" dur="1" fill="hold">
                                          <p:stCondLst>
                                            <p:cond delay="0"/>
                                          </p:stCondLst>
                                        </p:cTn>
                                        <p:tgtEl>
                                          <p:spTgt spid="3">
                                            <p:txEl>
                                              <p:pRg st="20" end="20"/>
                                            </p:txEl>
                                          </p:spTgt>
                                        </p:tgtEl>
                                        <p:attrNameLst>
                                          <p:attrName>style.visibility</p:attrName>
                                        </p:attrNameLst>
                                      </p:cBhvr>
                                      <p:to>
                                        <p:strVal val="visible"/>
                                      </p:to>
                                    </p:set>
                                    <p:anim calcmode="lin" valueType="num">
                                      <p:cBhvr additive="base">
                                        <p:cTn id="127" dur="500" fill="hold"/>
                                        <p:tgtEl>
                                          <p:spTgt spid="3">
                                            <p:txEl>
                                              <p:pRg st="20" end="20"/>
                                            </p:txEl>
                                          </p:spTgt>
                                        </p:tgtEl>
                                        <p:attrNameLst>
                                          <p:attrName>ppt_x</p:attrName>
                                        </p:attrNameLst>
                                      </p:cBhvr>
                                      <p:tavLst>
                                        <p:tav tm="0">
                                          <p:val>
                                            <p:strVal val="1+#ppt_w/2"/>
                                          </p:val>
                                        </p:tav>
                                        <p:tav tm="100000">
                                          <p:val>
                                            <p:strVal val="#ppt_x"/>
                                          </p:val>
                                        </p:tav>
                                      </p:tavLst>
                                    </p:anim>
                                    <p:anim calcmode="lin" valueType="num">
                                      <p:cBhvr additive="base">
                                        <p:cTn id="128" dur="500" fill="hold"/>
                                        <p:tgtEl>
                                          <p:spTgt spid="3">
                                            <p:txEl>
                                              <p:pRg st="20" end="20"/>
                                            </p:txEl>
                                          </p:spTgt>
                                        </p:tgtEl>
                                        <p:attrNameLst>
                                          <p:attrName>ppt_y</p:attrName>
                                        </p:attrNameLst>
                                      </p:cBhvr>
                                      <p:tavLst>
                                        <p:tav tm="0">
                                          <p:val>
                                            <p:strVal val="0-#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3" fill="hold" grpId="0" nodeType="clickEffect">
                                  <p:stCondLst>
                                    <p:cond delay="0"/>
                                  </p:stCondLst>
                                  <p:childTnLst>
                                    <p:set>
                                      <p:cBhvr>
                                        <p:cTn id="132" dur="1" fill="hold">
                                          <p:stCondLst>
                                            <p:cond delay="0"/>
                                          </p:stCondLst>
                                        </p:cTn>
                                        <p:tgtEl>
                                          <p:spTgt spid="3">
                                            <p:txEl>
                                              <p:pRg st="21" end="21"/>
                                            </p:txEl>
                                          </p:spTgt>
                                        </p:tgtEl>
                                        <p:attrNameLst>
                                          <p:attrName>style.visibility</p:attrName>
                                        </p:attrNameLst>
                                      </p:cBhvr>
                                      <p:to>
                                        <p:strVal val="visible"/>
                                      </p:to>
                                    </p:set>
                                    <p:anim calcmode="lin" valueType="num">
                                      <p:cBhvr additive="base">
                                        <p:cTn id="133" dur="500" fill="hold"/>
                                        <p:tgtEl>
                                          <p:spTgt spid="3">
                                            <p:txEl>
                                              <p:pRg st="21" end="21"/>
                                            </p:txEl>
                                          </p:spTgt>
                                        </p:tgtEl>
                                        <p:attrNameLst>
                                          <p:attrName>ppt_x</p:attrName>
                                        </p:attrNameLst>
                                      </p:cBhvr>
                                      <p:tavLst>
                                        <p:tav tm="0">
                                          <p:val>
                                            <p:strVal val="1+#ppt_w/2"/>
                                          </p:val>
                                        </p:tav>
                                        <p:tav tm="100000">
                                          <p:val>
                                            <p:strVal val="#ppt_x"/>
                                          </p:val>
                                        </p:tav>
                                      </p:tavLst>
                                    </p:anim>
                                    <p:anim calcmode="lin" valueType="num">
                                      <p:cBhvr additive="base">
                                        <p:cTn id="134" dur="500" fill="hold"/>
                                        <p:tgtEl>
                                          <p:spTgt spid="3">
                                            <p:txEl>
                                              <p:pRg st="21" end="21"/>
                                            </p:txEl>
                                          </p:spTgt>
                                        </p:tgtEl>
                                        <p:attrNameLst>
                                          <p:attrName>ppt_y</p:attrName>
                                        </p:attrNameLst>
                                      </p:cBhvr>
                                      <p:tavLst>
                                        <p:tav tm="0">
                                          <p:val>
                                            <p:strVal val="0-#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3" fill="hold" grpId="0" nodeType="clickEffect">
                                  <p:stCondLst>
                                    <p:cond delay="0"/>
                                  </p:stCondLst>
                                  <p:childTnLst>
                                    <p:set>
                                      <p:cBhvr>
                                        <p:cTn id="138" dur="1" fill="hold">
                                          <p:stCondLst>
                                            <p:cond delay="0"/>
                                          </p:stCondLst>
                                        </p:cTn>
                                        <p:tgtEl>
                                          <p:spTgt spid="3">
                                            <p:txEl>
                                              <p:pRg st="22" end="22"/>
                                            </p:txEl>
                                          </p:spTgt>
                                        </p:tgtEl>
                                        <p:attrNameLst>
                                          <p:attrName>style.visibility</p:attrName>
                                        </p:attrNameLst>
                                      </p:cBhvr>
                                      <p:to>
                                        <p:strVal val="visible"/>
                                      </p:to>
                                    </p:set>
                                    <p:anim calcmode="lin" valueType="num">
                                      <p:cBhvr additive="base">
                                        <p:cTn id="139" dur="500" fill="hold"/>
                                        <p:tgtEl>
                                          <p:spTgt spid="3">
                                            <p:txEl>
                                              <p:pRg st="22" end="22"/>
                                            </p:txEl>
                                          </p:spTgt>
                                        </p:tgtEl>
                                        <p:attrNameLst>
                                          <p:attrName>ppt_x</p:attrName>
                                        </p:attrNameLst>
                                      </p:cBhvr>
                                      <p:tavLst>
                                        <p:tav tm="0">
                                          <p:val>
                                            <p:strVal val="1+#ppt_w/2"/>
                                          </p:val>
                                        </p:tav>
                                        <p:tav tm="100000">
                                          <p:val>
                                            <p:strVal val="#ppt_x"/>
                                          </p:val>
                                        </p:tav>
                                      </p:tavLst>
                                    </p:anim>
                                    <p:anim calcmode="lin" valueType="num">
                                      <p:cBhvr additive="base">
                                        <p:cTn id="140" dur="500" fill="hold"/>
                                        <p:tgtEl>
                                          <p:spTgt spid="3">
                                            <p:txEl>
                                              <p:pRg st="22" end="22"/>
                                            </p:txEl>
                                          </p:spTgt>
                                        </p:tgtEl>
                                        <p:attrNameLst>
                                          <p:attrName>ppt_y</p:attrName>
                                        </p:attrNameLst>
                                      </p:cBhvr>
                                      <p:tavLst>
                                        <p:tav tm="0">
                                          <p:val>
                                            <p:strVal val="0-#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3" fill="hold" grpId="0" nodeType="clickEffect">
                                  <p:stCondLst>
                                    <p:cond delay="0"/>
                                  </p:stCondLst>
                                  <p:childTnLst>
                                    <p:set>
                                      <p:cBhvr>
                                        <p:cTn id="144" dur="1" fill="hold">
                                          <p:stCondLst>
                                            <p:cond delay="0"/>
                                          </p:stCondLst>
                                        </p:cTn>
                                        <p:tgtEl>
                                          <p:spTgt spid="3">
                                            <p:txEl>
                                              <p:pRg st="23" end="23"/>
                                            </p:txEl>
                                          </p:spTgt>
                                        </p:tgtEl>
                                        <p:attrNameLst>
                                          <p:attrName>style.visibility</p:attrName>
                                        </p:attrNameLst>
                                      </p:cBhvr>
                                      <p:to>
                                        <p:strVal val="visible"/>
                                      </p:to>
                                    </p:set>
                                    <p:anim calcmode="lin" valueType="num">
                                      <p:cBhvr additive="base">
                                        <p:cTn id="145" dur="500" fill="hold"/>
                                        <p:tgtEl>
                                          <p:spTgt spid="3">
                                            <p:txEl>
                                              <p:pRg st="23" end="23"/>
                                            </p:txEl>
                                          </p:spTgt>
                                        </p:tgtEl>
                                        <p:attrNameLst>
                                          <p:attrName>ppt_x</p:attrName>
                                        </p:attrNameLst>
                                      </p:cBhvr>
                                      <p:tavLst>
                                        <p:tav tm="0">
                                          <p:val>
                                            <p:strVal val="1+#ppt_w/2"/>
                                          </p:val>
                                        </p:tav>
                                        <p:tav tm="100000">
                                          <p:val>
                                            <p:strVal val="#ppt_x"/>
                                          </p:val>
                                        </p:tav>
                                      </p:tavLst>
                                    </p:anim>
                                    <p:anim calcmode="lin" valueType="num">
                                      <p:cBhvr additive="base">
                                        <p:cTn id="146" dur="500" fill="hold"/>
                                        <p:tgtEl>
                                          <p:spTgt spid="3">
                                            <p:txEl>
                                              <p:pRg st="23" end="23"/>
                                            </p:txEl>
                                          </p:spTgt>
                                        </p:tgtEl>
                                        <p:attrNameLst>
                                          <p:attrName>ppt_y</p:attrName>
                                        </p:attrNameLst>
                                      </p:cBhvr>
                                      <p:tavLst>
                                        <p:tav tm="0">
                                          <p:val>
                                            <p:strVal val="0-#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3" fill="hold" grpId="0" nodeType="clickEffect">
                                  <p:stCondLst>
                                    <p:cond delay="0"/>
                                  </p:stCondLst>
                                  <p:childTnLst>
                                    <p:set>
                                      <p:cBhvr>
                                        <p:cTn id="150" dur="1" fill="hold">
                                          <p:stCondLst>
                                            <p:cond delay="0"/>
                                          </p:stCondLst>
                                        </p:cTn>
                                        <p:tgtEl>
                                          <p:spTgt spid="3">
                                            <p:txEl>
                                              <p:pRg st="24" end="24"/>
                                            </p:txEl>
                                          </p:spTgt>
                                        </p:tgtEl>
                                        <p:attrNameLst>
                                          <p:attrName>style.visibility</p:attrName>
                                        </p:attrNameLst>
                                      </p:cBhvr>
                                      <p:to>
                                        <p:strVal val="visible"/>
                                      </p:to>
                                    </p:set>
                                    <p:anim calcmode="lin" valueType="num">
                                      <p:cBhvr additive="base">
                                        <p:cTn id="151" dur="500" fill="hold"/>
                                        <p:tgtEl>
                                          <p:spTgt spid="3">
                                            <p:txEl>
                                              <p:pRg st="24" end="24"/>
                                            </p:txEl>
                                          </p:spTgt>
                                        </p:tgtEl>
                                        <p:attrNameLst>
                                          <p:attrName>ppt_x</p:attrName>
                                        </p:attrNameLst>
                                      </p:cBhvr>
                                      <p:tavLst>
                                        <p:tav tm="0">
                                          <p:val>
                                            <p:strVal val="1+#ppt_w/2"/>
                                          </p:val>
                                        </p:tav>
                                        <p:tav tm="100000">
                                          <p:val>
                                            <p:strVal val="#ppt_x"/>
                                          </p:val>
                                        </p:tav>
                                      </p:tavLst>
                                    </p:anim>
                                    <p:anim calcmode="lin" valueType="num">
                                      <p:cBhvr additive="base">
                                        <p:cTn id="152" dur="500" fill="hold"/>
                                        <p:tgtEl>
                                          <p:spTgt spid="3">
                                            <p:txEl>
                                              <p:pRg st="24" end="24"/>
                                            </p:txEl>
                                          </p:spTgt>
                                        </p:tgtEl>
                                        <p:attrNameLst>
                                          <p:attrName>ppt_y</p:attrName>
                                        </p:attrNameLst>
                                      </p:cBhvr>
                                      <p:tavLst>
                                        <p:tav tm="0">
                                          <p:val>
                                            <p:strVal val="0-#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3" fill="hold" grpId="0" nodeType="clickEffect">
                                  <p:stCondLst>
                                    <p:cond delay="0"/>
                                  </p:stCondLst>
                                  <p:childTnLst>
                                    <p:set>
                                      <p:cBhvr>
                                        <p:cTn id="156" dur="1" fill="hold">
                                          <p:stCondLst>
                                            <p:cond delay="0"/>
                                          </p:stCondLst>
                                        </p:cTn>
                                        <p:tgtEl>
                                          <p:spTgt spid="3">
                                            <p:txEl>
                                              <p:pRg st="25" end="25"/>
                                            </p:txEl>
                                          </p:spTgt>
                                        </p:tgtEl>
                                        <p:attrNameLst>
                                          <p:attrName>style.visibility</p:attrName>
                                        </p:attrNameLst>
                                      </p:cBhvr>
                                      <p:to>
                                        <p:strVal val="visible"/>
                                      </p:to>
                                    </p:set>
                                    <p:anim calcmode="lin" valueType="num">
                                      <p:cBhvr additive="base">
                                        <p:cTn id="157" dur="500" fill="hold"/>
                                        <p:tgtEl>
                                          <p:spTgt spid="3">
                                            <p:txEl>
                                              <p:pRg st="25" end="25"/>
                                            </p:txEl>
                                          </p:spTgt>
                                        </p:tgtEl>
                                        <p:attrNameLst>
                                          <p:attrName>ppt_x</p:attrName>
                                        </p:attrNameLst>
                                      </p:cBhvr>
                                      <p:tavLst>
                                        <p:tav tm="0">
                                          <p:val>
                                            <p:strVal val="1+#ppt_w/2"/>
                                          </p:val>
                                        </p:tav>
                                        <p:tav tm="100000">
                                          <p:val>
                                            <p:strVal val="#ppt_x"/>
                                          </p:val>
                                        </p:tav>
                                      </p:tavLst>
                                    </p:anim>
                                    <p:anim calcmode="lin" valueType="num">
                                      <p:cBhvr additive="base">
                                        <p:cTn id="158" dur="500" fill="hold"/>
                                        <p:tgtEl>
                                          <p:spTgt spid="3">
                                            <p:txEl>
                                              <p:pRg st="25" end="25"/>
                                            </p:txEl>
                                          </p:spTgt>
                                        </p:tgtEl>
                                        <p:attrNameLst>
                                          <p:attrName>ppt_y</p:attrName>
                                        </p:attrNameLst>
                                      </p:cBhvr>
                                      <p:tavLst>
                                        <p:tav tm="0">
                                          <p:val>
                                            <p:strVal val="0-#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3" fill="hold" grpId="0" nodeType="clickEffect">
                                  <p:stCondLst>
                                    <p:cond delay="0"/>
                                  </p:stCondLst>
                                  <p:childTnLst>
                                    <p:set>
                                      <p:cBhvr>
                                        <p:cTn id="162" dur="1" fill="hold">
                                          <p:stCondLst>
                                            <p:cond delay="0"/>
                                          </p:stCondLst>
                                        </p:cTn>
                                        <p:tgtEl>
                                          <p:spTgt spid="3">
                                            <p:txEl>
                                              <p:pRg st="26" end="26"/>
                                            </p:txEl>
                                          </p:spTgt>
                                        </p:tgtEl>
                                        <p:attrNameLst>
                                          <p:attrName>style.visibility</p:attrName>
                                        </p:attrNameLst>
                                      </p:cBhvr>
                                      <p:to>
                                        <p:strVal val="visible"/>
                                      </p:to>
                                    </p:set>
                                    <p:anim calcmode="lin" valueType="num">
                                      <p:cBhvr additive="base">
                                        <p:cTn id="163" dur="500" fill="hold"/>
                                        <p:tgtEl>
                                          <p:spTgt spid="3">
                                            <p:txEl>
                                              <p:pRg st="26" end="26"/>
                                            </p:txEl>
                                          </p:spTgt>
                                        </p:tgtEl>
                                        <p:attrNameLst>
                                          <p:attrName>ppt_x</p:attrName>
                                        </p:attrNameLst>
                                      </p:cBhvr>
                                      <p:tavLst>
                                        <p:tav tm="0">
                                          <p:val>
                                            <p:strVal val="1+#ppt_w/2"/>
                                          </p:val>
                                        </p:tav>
                                        <p:tav tm="100000">
                                          <p:val>
                                            <p:strVal val="#ppt_x"/>
                                          </p:val>
                                        </p:tav>
                                      </p:tavLst>
                                    </p:anim>
                                    <p:anim calcmode="lin" valueType="num">
                                      <p:cBhvr additive="base">
                                        <p:cTn id="164" dur="500" fill="hold"/>
                                        <p:tgtEl>
                                          <p:spTgt spid="3">
                                            <p:txEl>
                                              <p:pRg st="26" end="26"/>
                                            </p:txEl>
                                          </p:spTgt>
                                        </p:tgtEl>
                                        <p:attrNameLst>
                                          <p:attrName>ppt_y</p:attrName>
                                        </p:attrNameLst>
                                      </p:cBhvr>
                                      <p:tavLst>
                                        <p:tav tm="0">
                                          <p:val>
                                            <p:strVal val="0-#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3" fill="hold" grpId="0" nodeType="clickEffect">
                                  <p:stCondLst>
                                    <p:cond delay="0"/>
                                  </p:stCondLst>
                                  <p:childTnLst>
                                    <p:set>
                                      <p:cBhvr>
                                        <p:cTn id="168" dur="1" fill="hold">
                                          <p:stCondLst>
                                            <p:cond delay="0"/>
                                          </p:stCondLst>
                                        </p:cTn>
                                        <p:tgtEl>
                                          <p:spTgt spid="3">
                                            <p:txEl>
                                              <p:pRg st="27" end="27"/>
                                            </p:txEl>
                                          </p:spTgt>
                                        </p:tgtEl>
                                        <p:attrNameLst>
                                          <p:attrName>style.visibility</p:attrName>
                                        </p:attrNameLst>
                                      </p:cBhvr>
                                      <p:to>
                                        <p:strVal val="visible"/>
                                      </p:to>
                                    </p:set>
                                    <p:anim calcmode="lin" valueType="num">
                                      <p:cBhvr additive="base">
                                        <p:cTn id="169" dur="500" fill="hold"/>
                                        <p:tgtEl>
                                          <p:spTgt spid="3">
                                            <p:txEl>
                                              <p:pRg st="27" end="27"/>
                                            </p:txEl>
                                          </p:spTgt>
                                        </p:tgtEl>
                                        <p:attrNameLst>
                                          <p:attrName>ppt_x</p:attrName>
                                        </p:attrNameLst>
                                      </p:cBhvr>
                                      <p:tavLst>
                                        <p:tav tm="0">
                                          <p:val>
                                            <p:strVal val="1+#ppt_w/2"/>
                                          </p:val>
                                        </p:tav>
                                        <p:tav tm="100000">
                                          <p:val>
                                            <p:strVal val="#ppt_x"/>
                                          </p:val>
                                        </p:tav>
                                      </p:tavLst>
                                    </p:anim>
                                    <p:anim calcmode="lin" valueType="num">
                                      <p:cBhvr additive="base">
                                        <p:cTn id="170" dur="500" fill="hold"/>
                                        <p:tgtEl>
                                          <p:spTgt spid="3">
                                            <p:txEl>
                                              <p:pRg st="27" end="2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Topics</a:t>
            </a:r>
            <a:endParaRPr lang="en-US" dirty="0"/>
          </a:p>
        </p:txBody>
      </p:sp>
      <p:sp>
        <p:nvSpPr>
          <p:cNvPr id="3" name="Content Placeholder 2"/>
          <p:cNvSpPr>
            <a:spLocks noGrp="1"/>
          </p:cNvSpPr>
          <p:nvPr>
            <p:ph idx="1"/>
          </p:nvPr>
        </p:nvSpPr>
        <p:spPr/>
        <p:txBody>
          <a:bodyPr/>
          <a:lstStyle/>
          <a:p>
            <a:r>
              <a:rPr lang="en-US" dirty="0" smtClean="0"/>
              <a:t>3.1</a:t>
            </a:r>
            <a:r>
              <a:rPr lang="en-US" dirty="0"/>
              <a:t>. RF Components</a:t>
            </a:r>
          </a:p>
          <a:p>
            <a:r>
              <a:rPr lang="en-US" dirty="0" smtClean="0"/>
              <a:t>3.2</a:t>
            </a:r>
            <a:r>
              <a:rPr lang="en-US" dirty="0"/>
              <a:t>. Units of Power and Comparison</a:t>
            </a:r>
          </a:p>
          <a:p>
            <a:r>
              <a:rPr lang="en-US" dirty="0" smtClean="0"/>
              <a:t>3.3</a:t>
            </a:r>
            <a:r>
              <a:rPr lang="en-US" dirty="0"/>
              <a:t>. RF Mathematics</a:t>
            </a:r>
          </a:p>
          <a:p>
            <a:endParaRPr lang="en-US" dirty="0"/>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7</a:t>
            </a:fld>
            <a:endParaRPr lang="en-US"/>
          </a:p>
        </p:txBody>
      </p:sp>
    </p:spTree>
    <p:extLst>
      <p:ext uri="{BB962C8B-B14F-4D97-AF65-F5344CB8AC3E}">
        <p14:creationId xmlns:p14="http://schemas.microsoft.com/office/powerpoint/2010/main" val="1345990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D</a:t>
            </a:r>
            <a:r>
              <a:rPr lang="en-US" dirty="0" smtClean="0"/>
              <a:t>iscussion Topics</a:t>
            </a:r>
            <a:endParaRPr lang="en-US" dirty="0"/>
          </a:p>
        </p:txBody>
      </p:sp>
      <p:sp>
        <p:nvSpPr>
          <p:cNvPr id="3" name="Content Placeholder 2"/>
          <p:cNvSpPr>
            <a:spLocks noGrp="1"/>
          </p:cNvSpPr>
          <p:nvPr>
            <p:ph idx="1"/>
          </p:nvPr>
        </p:nvSpPr>
        <p:spPr>
          <a:xfrm>
            <a:off x="457200" y="1371600"/>
            <a:ext cx="8229600" cy="5257800"/>
          </a:xfrm>
        </p:spPr>
        <p:txBody>
          <a:bodyPr>
            <a:normAutofit fontScale="55000" lnSpcReduction="20000"/>
          </a:bodyPr>
          <a:lstStyle/>
          <a:p>
            <a:r>
              <a:rPr lang="en-US" b="1" dirty="0">
                <a:solidFill>
                  <a:srgbClr val="FF0000"/>
                </a:solidFill>
              </a:rPr>
              <a:t>Components of RF </a:t>
            </a:r>
            <a:r>
              <a:rPr lang="en-US" b="1" dirty="0" smtClean="0">
                <a:solidFill>
                  <a:srgbClr val="FF0000"/>
                </a:solidFill>
              </a:rPr>
              <a:t>communications</a:t>
            </a:r>
            <a:endParaRPr lang="en-US" b="1" dirty="0">
              <a:solidFill>
                <a:srgbClr val="FF0000"/>
              </a:solidFill>
            </a:endParaRPr>
          </a:p>
          <a:p>
            <a:pPr lvl="1"/>
            <a:r>
              <a:rPr lang="en-US" dirty="0" smtClean="0"/>
              <a:t>Transmitter</a:t>
            </a:r>
            <a:endParaRPr lang="en-US" dirty="0"/>
          </a:p>
          <a:p>
            <a:pPr lvl="1"/>
            <a:r>
              <a:rPr lang="en-US" dirty="0" smtClean="0"/>
              <a:t>Receiver</a:t>
            </a:r>
            <a:endParaRPr lang="en-US" dirty="0"/>
          </a:p>
          <a:p>
            <a:pPr lvl="1"/>
            <a:r>
              <a:rPr lang="en-US" dirty="0" smtClean="0"/>
              <a:t>Antenna</a:t>
            </a:r>
            <a:endParaRPr lang="en-US" dirty="0"/>
          </a:p>
          <a:p>
            <a:pPr lvl="1"/>
            <a:r>
              <a:rPr lang="en-US" dirty="0"/>
              <a:t>Isotropic </a:t>
            </a:r>
            <a:r>
              <a:rPr lang="en-US" dirty="0" smtClean="0"/>
              <a:t>radiator</a:t>
            </a:r>
            <a:endParaRPr lang="en-US" dirty="0"/>
          </a:p>
          <a:p>
            <a:pPr lvl="1"/>
            <a:r>
              <a:rPr lang="en-US" dirty="0"/>
              <a:t>Intentional radiator (IR</a:t>
            </a:r>
            <a:r>
              <a:rPr lang="en-US" dirty="0" smtClean="0"/>
              <a:t>)</a:t>
            </a:r>
            <a:endParaRPr lang="en-US" dirty="0"/>
          </a:p>
          <a:p>
            <a:pPr lvl="1"/>
            <a:r>
              <a:rPr lang="en-US" dirty="0"/>
              <a:t>Equivalent isotropically radiated power (EIRP</a:t>
            </a:r>
            <a:r>
              <a:rPr lang="en-US" dirty="0" smtClean="0"/>
              <a:t>)</a:t>
            </a:r>
            <a:endParaRPr lang="en-US" dirty="0"/>
          </a:p>
          <a:p>
            <a:r>
              <a:rPr lang="en-US" b="1" dirty="0">
                <a:solidFill>
                  <a:srgbClr val="FF0000"/>
                </a:solidFill>
              </a:rPr>
              <a:t>Units of power and </a:t>
            </a:r>
            <a:r>
              <a:rPr lang="en-US" b="1" dirty="0" smtClean="0">
                <a:solidFill>
                  <a:srgbClr val="FF0000"/>
                </a:solidFill>
              </a:rPr>
              <a:t>comparison </a:t>
            </a:r>
            <a:endParaRPr lang="en-US" b="1" dirty="0">
              <a:solidFill>
                <a:srgbClr val="FF0000"/>
              </a:solidFill>
            </a:endParaRPr>
          </a:p>
          <a:p>
            <a:pPr lvl="1"/>
            <a:r>
              <a:rPr lang="en-US" dirty="0" smtClean="0"/>
              <a:t>Watt</a:t>
            </a:r>
            <a:endParaRPr lang="en-US" dirty="0"/>
          </a:p>
          <a:p>
            <a:pPr lvl="1"/>
            <a:r>
              <a:rPr lang="en-US" dirty="0" err="1" smtClean="0"/>
              <a:t>Milliwatt</a:t>
            </a:r>
            <a:endParaRPr lang="en-US" dirty="0"/>
          </a:p>
          <a:p>
            <a:pPr lvl="1"/>
            <a:r>
              <a:rPr lang="en-US" dirty="0"/>
              <a:t>Decibel (dB</a:t>
            </a:r>
            <a:r>
              <a:rPr lang="en-US" dirty="0" smtClean="0"/>
              <a:t>)</a:t>
            </a:r>
            <a:endParaRPr lang="en-US" dirty="0"/>
          </a:p>
          <a:p>
            <a:pPr lvl="1"/>
            <a:r>
              <a:rPr lang="en-US" dirty="0" err="1" smtClean="0"/>
              <a:t>dBi</a:t>
            </a:r>
            <a:endParaRPr lang="en-US" dirty="0"/>
          </a:p>
          <a:p>
            <a:pPr lvl="1"/>
            <a:r>
              <a:rPr lang="en-US" dirty="0" err="1" smtClean="0"/>
              <a:t>dBd</a:t>
            </a:r>
            <a:endParaRPr lang="en-US" dirty="0"/>
          </a:p>
          <a:p>
            <a:pPr lvl="1"/>
            <a:r>
              <a:rPr lang="en-US" dirty="0" err="1" smtClean="0"/>
              <a:t>dBm</a:t>
            </a:r>
            <a:endParaRPr lang="en-US" dirty="0"/>
          </a:p>
          <a:p>
            <a:pPr lvl="1"/>
            <a:r>
              <a:rPr lang="en-US" dirty="0"/>
              <a:t>Inverse square </a:t>
            </a:r>
            <a:r>
              <a:rPr lang="en-US" dirty="0" smtClean="0"/>
              <a:t>law </a:t>
            </a:r>
            <a:endParaRPr lang="en-US" dirty="0"/>
          </a:p>
          <a:p>
            <a:r>
              <a:rPr lang="en-US" b="1" dirty="0">
                <a:solidFill>
                  <a:srgbClr val="FF0000"/>
                </a:solidFill>
              </a:rPr>
              <a:t>RF </a:t>
            </a:r>
            <a:r>
              <a:rPr lang="en-US" b="1" dirty="0" smtClean="0">
                <a:solidFill>
                  <a:srgbClr val="FF0000"/>
                </a:solidFill>
              </a:rPr>
              <a:t>mathematics</a:t>
            </a:r>
            <a:endParaRPr lang="en-US" b="1" dirty="0">
              <a:solidFill>
                <a:srgbClr val="FF0000"/>
              </a:solidFill>
            </a:endParaRPr>
          </a:p>
          <a:p>
            <a:pPr lvl="1"/>
            <a:r>
              <a:rPr lang="en-US" dirty="0"/>
              <a:t>Rule of 10s and </a:t>
            </a:r>
            <a:r>
              <a:rPr lang="en-US" dirty="0" smtClean="0"/>
              <a:t>3s</a:t>
            </a:r>
            <a:endParaRPr lang="en-US" dirty="0"/>
          </a:p>
          <a:p>
            <a:r>
              <a:rPr lang="en-US" b="1" dirty="0">
                <a:solidFill>
                  <a:srgbClr val="FF0000"/>
                </a:solidFill>
              </a:rPr>
              <a:t>Received signal strength indicator (RSSI</a:t>
            </a:r>
            <a:r>
              <a:rPr lang="en-US" b="1" dirty="0" smtClean="0">
                <a:solidFill>
                  <a:srgbClr val="FF0000"/>
                </a:solidFill>
              </a:rPr>
              <a:t>)</a:t>
            </a:r>
            <a:endParaRPr lang="en-US" b="1" dirty="0">
              <a:solidFill>
                <a:srgbClr val="FF0000"/>
              </a:solidFill>
            </a:endParaRPr>
          </a:p>
          <a:p>
            <a:r>
              <a:rPr lang="en-US" b="1" dirty="0">
                <a:solidFill>
                  <a:srgbClr val="FF0000"/>
                </a:solidFill>
              </a:rPr>
              <a:t>Link </a:t>
            </a:r>
            <a:r>
              <a:rPr lang="en-US" b="1" dirty="0" smtClean="0">
                <a:solidFill>
                  <a:srgbClr val="FF0000"/>
                </a:solidFill>
              </a:rPr>
              <a:t>budget</a:t>
            </a:r>
            <a:endParaRPr lang="en-US" b="1" dirty="0">
              <a:solidFill>
                <a:srgbClr val="FF0000"/>
              </a:solidFill>
            </a:endParaRPr>
          </a:p>
          <a:p>
            <a:r>
              <a:rPr lang="en-US" b="1" dirty="0">
                <a:solidFill>
                  <a:srgbClr val="FF0000"/>
                </a:solidFill>
              </a:rPr>
              <a:t>Fade margin/system operating margin</a:t>
            </a:r>
          </a:p>
        </p:txBody>
      </p:sp>
      <p:sp>
        <p:nvSpPr>
          <p:cNvPr id="4" name="Date Placeholder 3"/>
          <p:cNvSpPr>
            <a:spLocks noGrp="1"/>
          </p:cNvSpPr>
          <p:nvPr>
            <p:ph type="dt" sz="half" idx="10"/>
          </p:nvPr>
        </p:nvSpPr>
        <p:spPr/>
        <p:txBody>
          <a:bodyPr/>
          <a:lstStyle/>
          <a:p>
            <a:r>
              <a:rPr lang="en-US" smtClean="0"/>
              <a:t>Customized by: Brierley</a:t>
            </a:r>
            <a:endParaRPr lang="en-US"/>
          </a:p>
        </p:txBody>
      </p:sp>
      <p:sp>
        <p:nvSpPr>
          <p:cNvPr id="5" name="Footer Placeholder 4"/>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6" name="Slide Number Placeholder 5"/>
          <p:cNvSpPr>
            <a:spLocks noGrp="1"/>
          </p:cNvSpPr>
          <p:nvPr>
            <p:ph type="sldNum" sz="quarter" idx="12"/>
          </p:nvPr>
        </p:nvSpPr>
        <p:spPr/>
        <p:txBody>
          <a:bodyPr/>
          <a:lstStyle/>
          <a:p>
            <a:fld id="{485194F7-FE19-4F29-9E6C-353648E34C44}" type="slidenum">
              <a:rPr lang="en-US" smtClean="0"/>
              <a:t>8</a:t>
            </a:fld>
            <a:endParaRPr lang="en-US"/>
          </a:p>
        </p:txBody>
      </p:sp>
    </p:spTree>
    <p:extLst>
      <p:ext uri="{BB962C8B-B14F-4D97-AF65-F5344CB8AC3E}">
        <p14:creationId xmlns:p14="http://schemas.microsoft.com/office/powerpoint/2010/main" val="1619330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ircle(in)">
                                      <p:cBhvr>
                                        <p:cTn id="18" dur="2000"/>
                                        <p:tgtEl>
                                          <p:spTgt spid="3">
                                            <p:txEl>
                                              <p:pRg st="3" end="3"/>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ircle(in)">
                                      <p:cBhvr>
                                        <p:cTn id="21" dur="2000"/>
                                        <p:tgtEl>
                                          <p:spTgt spid="3">
                                            <p:txEl>
                                              <p:pRg st="4" end="4"/>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ircle(in)">
                                      <p:cBhvr>
                                        <p:cTn id="24" dur="2000"/>
                                        <p:tgtEl>
                                          <p:spTgt spid="3">
                                            <p:txEl>
                                              <p:pRg st="5" end="5"/>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ircle(in)">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arn(inVertical)">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circle(in)">
                                      <p:cBhvr>
                                        <p:cTn id="37" dur="2000"/>
                                        <p:tgtEl>
                                          <p:spTgt spid="3">
                                            <p:txEl>
                                              <p:pRg st="8" end="8"/>
                                            </p:txEl>
                                          </p:spTgt>
                                        </p:tgtEl>
                                      </p:cBhvr>
                                    </p:animEffect>
                                  </p:childTnLst>
                                </p:cTn>
                              </p:par>
                              <p:par>
                                <p:cTn id="38" presetID="6" presetClass="entr" presetSubtype="16"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circle(in)">
                                      <p:cBhvr>
                                        <p:cTn id="40" dur="2000"/>
                                        <p:tgtEl>
                                          <p:spTgt spid="3">
                                            <p:txEl>
                                              <p:pRg st="9" end="9"/>
                                            </p:txEl>
                                          </p:spTgt>
                                        </p:tgtEl>
                                      </p:cBhvr>
                                    </p:animEffect>
                                  </p:childTnLst>
                                </p:cTn>
                              </p:par>
                              <p:par>
                                <p:cTn id="41" presetID="6" presetClass="entr" presetSubtype="16"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circle(in)">
                                      <p:cBhvr>
                                        <p:cTn id="43" dur="2000"/>
                                        <p:tgtEl>
                                          <p:spTgt spid="3">
                                            <p:txEl>
                                              <p:pRg st="10" end="10"/>
                                            </p:txEl>
                                          </p:spTgt>
                                        </p:tgtEl>
                                      </p:cBhvr>
                                    </p:animEffect>
                                  </p:childTnLst>
                                </p:cTn>
                              </p:par>
                              <p:par>
                                <p:cTn id="44" presetID="6" presetClass="entr" presetSubtype="16" fill="hold"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circle(in)">
                                      <p:cBhvr>
                                        <p:cTn id="46" dur="2000"/>
                                        <p:tgtEl>
                                          <p:spTgt spid="3">
                                            <p:txEl>
                                              <p:pRg st="11" end="11"/>
                                            </p:txEl>
                                          </p:spTgt>
                                        </p:tgtEl>
                                      </p:cBhvr>
                                    </p:animEffect>
                                  </p:childTnLst>
                                </p:cTn>
                              </p:par>
                              <p:par>
                                <p:cTn id="47" presetID="6" presetClass="entr" presetSubtype="16"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circle(in)">
                                      <p:cBhvr>
                                        <p:cTn id="49" dur="2000"/>
                                        <p:tgtEl>
                                          <p:spTgt spid="3">
                                            <p:txEl>
                                              <p:pRg st="12" end="12"/>
                                            </p:txEl>
                                          </p:spTgt>
                                        </p:tgtEl>
                                      </p:cBhvr>
                                    </p:animEffect>
                                  </p:childTnLst>
                                </p:cTn>
                              </p:par>
                              <p:par>
                                <p:cTn id="50" presetID="6" presetClass="entr" presetSubtype="16" fill="hold"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circle(in)">
                                      <p:cBhvr>
                                        <p:cTn id="52" dur="2000"/>
                                        <p:tgtEl>
                                          <p:spTgt spid="3">
                                            <p:txEl>
                                              <p:pRg st="13" end="13"/>
                                            </p:txEl>
                                          </p:spTgt>
                                        </p:tgtEl>
                                      </p:cBhvr>
                                    </p:animEffect>
                                  </p:childTnLst>
                                </p:cTn>
                              </p:par>
                              <p:par>
                                <p:cTn id="53" presetID="6" presetClass="entr" presetSubtype="16" fill="hold" nodeType="with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Effect transition="in" filter="circle(in)">
                                      <p:cBhvr>
                                        <p:cTn id="55" dur="2000"/>
                                        <p:tgtEl>
                                          <p:spTgt spid="3">
                                            <p:txEl>
                                              <p:pRg st="14" end="1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nodeType="clickEffect">
                                  <p:stCondLst>
                                    <p:cond delay="0"/>
                                  </p:stCondLst>
                                  <p:childTnLst>
                                    <p:set>
                                      <p:cBhvr>
                                        <p:cTn id="59" dur="1" fill="hold">
                                          <p:stCondLst>
                                            <p:cond delay="0"/>
                                          </p:stCondLst>
                                        </p:cTn>
                                        <p:tgtEl>
                                          <p:spTgt spid="3">
                                            <p:txEl>
                                              <p:pRg st="15" end="15"/>
                                            </p:txEl>
                                          </p:spTgt>
                                        </p:tgtEl>
                                        <p:attrNameLst>
                                          <p:attrName>style.visibility</p:attrName>
                                        </p:attrNameLst>
                                      </p:cBhvr>
                                      <p:to>
                                        <p:strVal val="visible"/>
                                      </p:to>
                                    </p:set>
                                    <p:animEffect transition="in" filter="barn(inVertical)">
                                      <p:cBhvr>
                                        <p:cTn id="60" dur="500"/>
                                        <p:tgtEl>
                                          <p:spTgt spid="3">
                                            <p:txEl>
                                              <p:pRg st="15" end="15"/>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6" presetClass="entr" presetSubtype="16" fill="hold" nodeType="clickEffect">
                                  <p:stCondLst>
                                    <p:cond delay="0"/>
                                  </p:stCondLst>
                                  <p:childTnLst>
                                    <p:set>
                                      <p:cBhvr>
                                        <p:cTn id="64" dur="1" fill="hold">
                                          <p:stCondLst>
                                            <p:cond delay="0"/>
                                          </p:stCondLst>
                                        </p:cTn>
                                        <p:tgtEl>
                                          <p:spTgt spid="3">
                                            <p:txEl>
                                              <p:pRg st="16" end="16"/>
                                            </p:txEl>
                                          </p:spTgt>
                                        </p:tgtEl>
                                        <p:attrNameLst>
                                          <p:attrName>style.visibility</p:attrName>
                                        </p:attrNameLst>
                                      </p:cBhvr>
                                      <p:to>
                                        <p:strVal val="visible"/>
                                      </p:to>
                                    </p:set>
                                    <p:animEffect transition="in" filter="circle(in)">
                                      <p:cBhvr>
                                        <p:cTn id="65" dur="2000"/>
                                        <p:tgtEl>
                                          <p:spTgt spid="3">
                                            <p:txEl>
                                              <p:pRg st="16" end="16"/>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nodeType="clickEffect">
                                  <p:stCondLst>
                                    <p:cond delay="0"/>
                                  </p:stCondLst>
                                  <p:childTnLst>
                                    <p:set>
                                      <p:cBhvr>
                                        <p:cTn id="69" dur="1" fill="hold">
                                          <p:stCondLst>
                                            <p:cond delay="0"/>
                                          </p:stCondLst>
                                        </p:cTn>
                                        <p:tgtEl>
                                          <p:spTgt spid="3">
                                            <p:txEl>
                                              <p:pRg st="17" end="17"/>
                                            </p:txEl>
                                          </p:spTgt>
                                        </p:tgtEl>
                                        <p:attrNameLst>
                                          <p:attrName>style.visibility</p:attrName>
                                        </p:attrNameLst>
                                      </p:cBhvr>
                                      <p:to>
                                        <p:strVal val="visible"/>
                                      </p:to>
                                    </p:set>
                                    <p:animEffect transition="in" filter="barn(inVertical)">
                                      <p:cBhvr>
                                        <p:cTn id="70" dur="500"/>
                                        <p:tgtEl>
                                          <p:spTgt spid="3">
                                            <p:txEl>
                                              <p:pRg st="17" end="17"/>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nodeType="clickEffect">
                                  <p:stCondLst>
                                    <p:cond delay="0"/>
                                  </p:stCondLst>
                                  <p:childTnLst>
                                    <p:set>
                                      <p:cBhvr>
                                        <p:cTn id="74" dur="1" fill="hold">
                                          <p:stCondLst>
                                            <p:cond delay="0"/>
                                          </p:stCondLst>
                                        </p:cTn>
                                        <p:tgtEl>
                                          <p:spTgt spid="3">
                                            <p:txEl>
                                              <p:pRg st="18" end="18"/>
                                            </p:txEl>
                                          </p:spTgt>
                                        </p:tgtEl>
                                        <p:attrNameLst>
                                          <p:attrName>style.visibility</p:attrName>
                                        </p:attrNameLst>
                                      </p:cBhvr>
                                      <p:to>
                                        <p:strVal val="visible"/>
                                      </p:to>
                                    </p:set>
                                    <p:animEffect transition="in" filter="barn(inVertical)">
                                      <p:cBhvr>
                                        <p:cTn id="75" dur="500"/>
                                        <p:tgtEl>
                                          <p:spTgt spid="3">
                                            <p:txEl>
                                              <p:pRg st="18" end="18"/>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nodeType="clickEffect">
                                  <p:stCondLst>
                                    <p:cond delay="0"/>
                                  </p:stCondLst>
                                  <p:childTnLst>
                                    <p:set>
                                      <p:cBhvr>
                                        <p:cTn id="79" dur="1" fill="hold">
                                          <p:stCondLst>
                                            <p:cond delay="0"/>
                                          </p:stCondLst>
                                        </p:cTn>
                                        <p:tgtEl>
                                          <p:spTgt spid="3">
                                            <p:txEl>
                                              <p:pRg st="19" end="19"/>
                                            </p:txEl>
                                          </p:spTgt>
                                        </p:tgtEl>
                                        <p:attrNameLst>
                                          <p:attrName>style.visibility</p:attrName>
                                        </p:attrNameLst>
                                      </p:cBhvr>
                                      <p:to>
                                        <p:strVal val="visible"/>
                                      </p:to>
                                    </p:set>
                                    <p:animEffect transition="in" filter="barn(inVertical)">
                                      <p:cBhvr>
                                        <p:cTn id="80" dur="500"/>
                                        <p:tgtEl>
                                          <p:spTgt spid="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RF Components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652713"/>
            <a:ext cx="7696200" cy="2147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r>
              <a:rPr lang="en-US" smtClean="0"/>
              <a:t>Customized by: Brierley</a:t>
            </a:r>
            <a:endParaRPr lang="en-US"/>
          </a:p>
        </p:txBody>
      </p:sp>
      <p:sp>
        <p:nvSpPr>
          <p:cNvPr id="4" name="Footer Placeholder 3"/>
          <p:cNvSpPr>
            <a:spLocks noGrp="1"/>
          </p:cNvSpPr>
          <p:nvPr>
            <p:ph type="ftr" sz="quarter" idx="11"/>
          </p:nvPr>
        </p:nvSpPr>
        <p:spPr/>
        <p:txBody>
          <a:bodyPr/>
          <a:lstStyle/>
          <a:p>
            <a:r>
              <a:rPr lang="en-US" smtClean="0"/>
              <a:t>CWNA®: Certified Wireless Network Administrator Official, Study Guide, David D. Coleman &amp; David A. Westcott, Sybex</a:t>
            </a:r>
            <a:endParaRPr lang="en-US"/>
          </a:p>
        </p:txBody>
      </p:sp>
      <p:sp>
        <p:nvSpPr>
          <p:cNvPr id="5" name="Slide Number Placeholder 4"/>
          <p:cNvSpPr>
            <a:spLocks noGrp="1"/>
          </p:cNvSpPr>
          <p:nvPr>
            <p:ph type="sldNum" sz="quarter" idx="12"/>
          </p:nvPr>
        </p:nvSpPr>
        <p:spPr/>
        <p:txBody>
          <a:bodyPr/>
          <a:lstStyle/>
          <a:p>
            <a:fld id="{485194F7-FE19-4F29-9E6C-353648E34C44}" type="slidenum">
              <a:rPr lang="en-US" smtClean="0"/>
              <a:t>9</a:t>
            </a:fld>
            <a:endParaRPr lang="en-US"/>
          </a:p>
        </p:txBody>
      </p:sp>
    </p:spTree>
    <p:extLst>
      <p:ext uri="{BB962C8B-B14F-4D97-AF65-F5344CB8AC3E}">
        <p14:creationId xmlns:p14="http://schemas.microsoft.com/office/powerpoint/2010/main" val="473635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3283</Words>
  <Application>Microsoft Office PowerPoint</Application>
  <PresentationFormat>On-screen Show (4:3)</PresentationFormat>
  <Paragraphs>713</Paragraphs>
  <Slides>51</Slides>
  <Notes>4</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Radio Frequency Components, Measurements &amp; Mathematics</vt:lpstr>
      <vt:lpstr>What Will I Learn?</vt:lpstr>
      <vt:lpstr>What Will I Learn?</vt:lpstr>
      <vt:lpstr>What Will I Learn?</vt:lpstr>
      <vt:lpstr>What Will I Learn?</vt:lpstr>
      <vt:lpstr>Key Terms</vt:lpstr>
      <vt:lpstr>Key Topics</vt:lpstr>
      <vt:lpstr> Discussion Topics</vt:lpstr>
      <vt:lpstr>RF Components</vt:lpstr>
      <vt:lpstr>Transmitter</vt:lpstr>
      <vt:lpstr>Antenna</vt:lpstr>
      <vt:lpstr>Receiver </vt:lpstr>
      <vt:lpstr>Intentional Radiator (IR) </vt:lpstr>
      <vt:lpstr>Equivalent Isotropically Radiated Power (EIRP)</vt:lpstr>
      <vt:lpstr>Units of Power and Comparison</vt:lpstr>
      <vt:lpstr>Units of Measure</vt:lpstr>
      <vt:lpstr>Watt</vt:lpstr>
      <vt:lpstr>Milliwatt (mW)</vt:lpstr>
      <vt:lpstr>Decibel (dB) </vt:lpstr>
      <vt:lpstr>Decibel (dB) </vt:lpstr>
      <vt:lpstr>Milliwatt &amp; Decibel Change          (Relative to 1 mW)</vt:lpstr>
      <vt:lpstr>Logarithms</vt:lpstr>
      <vt:lpstr>Logarithms</vt:lpstr>
      <vt:lpstr>Logarithms</vt:lpstr>
      <vt:lpstr>Logarithms</vt:lpstr>
      <vt:lpstr>dBi</vt:lpstr>
      <vt:lpstr>dBd</vt:lpstr>
      <vt:lpstr>dBm</vt:lpstr>
      <vt:lpstr>dBm</vt:lpstr>
      <vt:lpstr>dBm</vt:lpstr>
      <vt:lpstr>dBm</vt:lpstr>
      <vt:lpstr>dBm &amp; Milliwatt Conversions</vt:lpstr>
      <vt:lpstr>Inverse Square Law</vt:lpstr>
      <vt:lpstr>RF Mathematics</vt:lpstr>
      <vt:lpstr>dB Loss and Gain (-10 thru +10)</vt:lpstr>
      <vt:lpstr>Exercise</vt:lpstr>
      <vt:lpstr>Received Signal Strength Indicator (RSSI) </vt:lpstr>
      <vt:lpstr>Receive Sensitivity Thresholds</vt:lpstr>
      <vt:lpstr>Received signal Strength indicator (RSSI) Metrics</vt:lpstr>
      <vt:lpstr>Link Budget</vt:lpstr>
      <vt:lpstr>Link Budget Components</vt:lpstr>
      <vt:lpstr>Fade Margin/System Operating Margin</vt:lpstr>
      <vt:lpstr>Fade Margin/System Operating Margin</vt:lpstr>
      <vt:lpstr>Exercise:  Link Budget and Fade Margin</vt:lpstr>
      <vt:lpstr>Point-to-Point link                                           Budget Gain and Loss</vt:lpstr>
      <vt:lpstr>Link Budget Calculations</vt:lpstr>
      <vt:lpstr>What Did I Learn?</vt:lpstr>
      <vt:lpstr>What Did I Learn?</vt:lpstr>
      <vt:lpstr>What Did I Learn?</vt:lpstr>
      <vt:lpstr>What Did I Learn?</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Wireless Standards, Organizations, &amp; Fundamentals</dc:title>
  <dc:creator>Peter</dc:creator>
  <cp:lastModifiedBy>Peter</cp:lastModifiedBy>
  <cp:revision>45</cp:revision>
  <dcterms:created xsi:type="dcterms:W3CDTF">2012-03-14T19:29:13Z</dcterms:created>
  <dcterms:modified xsi:type="dcterms:W3CDTF">2012-04-02T02:13:02Z</dcterms:modified>
</cp:coreProperties>
</file>